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4.svg" ContentType="image/svg+xml"/>
  <Override PartName="/ppt/media/image16.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9.svg" ContentType="image/svg+xml"/>
  <Override PartName="/ppt/media/image3.svg" ContentType="image/svg+xml"/>
  <Override PartName="/ppt/media/image31.svg" ContentType="image/svg+xml"/>
  <Override PartName="/ppt/media/image33.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5" r:id="rId12"/>
  </p:sldIdLst>
  <p:sldSz cx="14630400" cy="8229600"/>
  <p:notesSz cx="8229600" cy="14630400"/>
  <p:embeddedFontLst>
    <p:embeddedFont>
      <p:font typeface="Alexandria Semi Bold" pitchFamily="34" charset="0"/>
      <p:regular r:id="rId16"/>
    </p:embeddedFont>
    <p:embeddedFont>
      <p:font typeface="Alexandria Semi Bold" pitchFamily="34" charset="-122"/>
      <p:regular r:id="rId17"/>
    </p:embeddedFont>
    <p:embeddedFont>
      <p:font typeface="Alexandria Semi Bold" pitchFamily="34" charset="-120"/>
      <p:regular r:id="rId18"/>
    </p:embeddedFont>
    <p:embeddedFont>
      <p:font typeface="Sora Light" pitchFamily="34" charset="0"/>
      <p:regular r:id="rId19"/>
    </p:embeddedFont>
    <p:embeddedFont>
      <p:font typeface="Sora Light" pitchFamily="34" charset="-122"/>
      <p:regular r:id="rId20"/>
    </p:embeddedFont>
    <p:embeddedFont>
      <p:font typeface="Sora Light" pitchFamily="34" charset="-120"/>
      <p:regular r:id="rId21"/>
    </p:embeddedFont>
    <p:embeddedFont>
      <p:font typeface="Calibri" panose="020F0502020204030204" charset="0"/>
      <p:regular r:id="rId22"/>
      <p:bold r:id="rId23"/>
      <p:italic r:id="rId24"/>
      <p:boldItalic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54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84688" cy="702183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54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52006" cy="543115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46874" y="1920240"/>
            <a:ext cx="6452006" cy="543115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2880"/>
            </a:lvl1pPr>
          </a:lstStyle>
          <a:p>
            <a:r>
              <a:rPr lang="en-US" smtClean="0"/>
              <a:t>Click to edit Master title style</a:t>
            </a:r>
            <a:endParaRPr lang="en-US"/>
          </a:p>
        </p:txBody>
      </p:sp>
      <p:sp>
        <p:nvSpPr>
          <p:cNvPr id="3" name="Content Placeholder 2"/>
          <p:cNvSpPr>
            <a:spLocks noGrp="1"/>
          </p:cNvSpPr>
          <p:nvPr>
            <p:ph idx="1"/>
          </p:nvPr>
        </p:nvSpPr>
        <p:spPr>
          <a:xfrm>
            <a:off x="6219826" y="1184910"/>
            <a:ext cx="7406640" cy="5848350"/>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288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0"/>
            <a:ext cx="7406640" cy="584835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731520" y="329566"/>
            <a:ext cx="13167360" cy="13716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731520" y="1920240"/>
            <a:ext cx="13167360" cy="5431156"/>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731520" y="7494270"/>
            <a:ext cx="3413760" cy="571500"/>
          </a:xfrm>
          <a:prstGeom prst="rect">
            <a:avLst/>
          </a:prstGeom>
          <a:noFill/>
          <a:ln w="9525">
            <a:noFill/>
          </a:ln>
        </p:spPr>
        <p:txBody>
          <a:bodyPr/>
          <a:lstStyle>
            <a:lvl1pPr>
              <a:defRPr sz="1680"/>
            </a:lvl1pPr>
          </a:lstStyle>
          <a:p>
            <a:pPr lvl="0"/>
            <a:endParaRPr lang="en-US"/>
          </a:p>
        </p:txBody>
      </p:sp>
      <p:sp>
        <p:nvSpPr>
          <p:cNvPr id="1029" name="Footer Placeholder 1028"/>
          <p:cNvSpPr/>
          <p:nvPr>
            <p:ph type="ftr" sz="quarter" idx="3"/>
          </p:nvPr>
        </p:nvSpPr>
        <p:spPr>
          <a:xfrm>
            <a:off x="4998720" y="7494270"/>
            <a:ext cx="4632960" cy="571500"/>
          </a:xfrm>
          <a:prstGeom prst="rect">
            <a:avLst/>
          </a:prstGeom>
          <a:noFill/>
          <a:ln w="9525">
            <a:noFill/>
          </a:ln>
        </p:spPr>
        <p:txBody>
          <a:bodyPr/>
          <a:lstStyle>
            <a:lvl1pPr algn="ctr">
              <a:defRPr sz="1680"/>
            </a:lvl1pPr>
          </a:lstStyle>
          <a:p>
            <a:pPr lvl="0"/>
            <a:endParaRPr lang="en-US"/>
          </a:p>
        </p:txBody>
      </p:sp>
      <p:sp>
        <p:nvSpPr>
          <p:cNvPr id="1030" name="Slide Number Placeholder 1029"/>
          <p:cNvSpPr/>
          <p:nvPr>
            <p:ph type="sldNum" sz="quarter" idx="4"/>
          </p:nvPr>
        </p:nvSpPr>
        <p:spPr>
          <a:xfrm>
            <a:off x="10485120" y="7494270"/>
            <a:ext cx="3413760" cy="571500"/>
          </a:xfrm>
          <a:prstGeom prst="rect">
            <a:avLst/>
          </a:prstGeom>
          <a:noFill/>
          <a:ln w="9525">
            <a:noFill/>
          </a:ln>
        </p:spPr>
        <p:txBody>
          <a:bodyPr/>
          <a:lstStyle>
            <a:lvl1pPr algn="r">
              <a:defRPr sz="1680"/>
            </a:lvl1pPr>
          </a:lstStyle>
          <a:p>
            <a:pPr lvl="0"/>
            <a:fld id="{9A0DB2DC-4C9A-4742-B13C-FB6460FD3503}"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marL="0" lvl="0" indent="0" algn="ctr" defTabSz="1097280" eaLnBrk="1" fontAlgn="base" latinLnBrk="0" hangingPunct="1">
        <a:lnSpc>
          <a:spcPct val="100000"/>
        </a:lnSpc>
        <a:spcBef>
          <a:spcPct val="0"/>
        </a:spcBef>
        <a:spcAft>
          <a:spcPct val="0"/>
        </a:spcAft>
        <a:buNone/>
        <a:defRPr sz="5280" b="0" i="0" u="none" kern="1200" baseline="0">
          <a:solidFill>
            <a:schemeClr val="tx2"/>
          </a:solidFill>
          <a:latin typeface="+mj-lt"/>
          <a:ea typeface="+mj-ea"/>
          <a:cs typeface="+mj-cs"/>
        </a:defRPr>
      </a:lvl1pPr>
    </p:titleStyle>
    <p:bodyStyle>
      <a:lvl1pPr marL="411480" lvl="0" indent="-411480" algn="l" defTabSz="1097280" eaLnBrk="1" fontAlgn="base" latinLnBrk="0" hangingPunct="1">
        <a:lnSpc>
          <a:spcPct val="100000"/>
        </a:lnSpc>
        <a:spcBef>
          <a:spcPct val="24000"/>
        </a:spcBef>
        <a:spcAft>
          <a:spcPct val="0"/>
        </a:spcAft>
        <a:buChar char="•"/>
        <a:defRPr sz="3840" b="0" i="0" u="none" kern="1200" baseline="0">
          <a:solidFill>
            <a:schemeClr val="tx1"/>
          </a:solidFill>
          <a:latin typeface="+mn-lt"/>
          <a:ea typeface="+mn-ea"/>
          <a:cs typeface="+mn-cs"/>
        </a:defRPr>
      </a:lvl1pPr>
      <a:lvl2pPr marL="891540" lvl="1" indent="-342900" algn="l" defTabSz="1097280" eaLnBrk="1" fontAlgn="base" latinLnBrk="0" hangingPunct="1">
        <a:lnSpc>
          <a:spcPct val="100000"/>
        </a:lnSpc>
        <a:spcBef>
          <a:spcPct val="24000"/>
        </a:spcBef>
        <a:spcAft>
          <a:spcPct val="0"/>
        </a:spcAft>
        <a:buChar char="–"/>
        <a:defRPr sz="3360" b="0" i="0" u="none" kern="1200" baseline="0">
          <a:solidFill>
            <a:schemeClr val="tx1"/>
          </a:solidFill>
          <a:latin typeface="+mn-lt"/>
          <a:ea typeface="+mn-ea"/>
          <a:cs typeface="+mn-cs"/>
        </a:defRPr>
      </a:lvl2pPr>
      <a:lvl3pPr marL="1371600" lvl="2" indent="-274320" algn="l" defTabSz="1097280" eaLnBrk="1" fontAlgn="base" latinLnBrk="0" hangingPunct="1">
        <a:lnSpc>
          <a:spcPct val="100000"/>
        </a:lnSpc>
        <a:spcBef>
          <a:spcPct val="24000"/>
        </a:spcBef>
        <a:spcAft>
          <a:spcPct val="0"/>
        </a:spcAft>
        <a:buChar char="•"/>
        <a:defRPr sz="2880" b="0" i="0" u="none" kern="1200" baseline="0">
          <a:solidFill>
            <a:schemeClr val="tx1"/>
          </a:solidFill>
          <a:latin typeface="+mn-lt"/>
          <a:ea typeface="+mn-ea"/>
          <a:cs typeface="+mn-cs"/>
        </a:defRPr>
      </a:lvl3pPr>
      <a:lvl4pPr marL="1920240" lvl="3"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4pPr>
      <a:lvl5pPr marL="2468880" lvl="4"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5pPr>
      <a:lvl6pPr marL="3017520" lvl="5"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6pPr>
      <a:lvl7pPr marL="3566160" lvl="6"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7pPr>
      <a:lvl8pPr marL="4114800" lvl="7"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8pPr>
      <a:lvl9pPr marL="4663440" lvl="8"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9pPr>
    </p:bodyStyle>
    <p:otherStyle>
      <a:lvl1pPr marL="0" lvl="0" indent="0" algn="l" defTabSz="1097280" eaLnBrk="1" fontAlgn="base" latinLnBrk="0" hangingPunct="1">
        <a:lnSpc>
          <a:spcPct val="100000"/>
        </a:lnSpc>
        <a:spcBef>
          <a:spcPct val="0"/>
        </a:spcBef>
        <a:spcAft>
          <a:spcPct val="0"/>
        </a:spcAft>
        <a:buFont typeface="Arial" panose="020B0604020202020204" pitchFamily="34" charset="0"/>
        <a:buNone/>
        <a:defRPr sz="2160" b="0" i="0" u="none" kern="1200" baseline="0">
          <a:solidFill>
            <a:schemeClr val="tx1"/>
          </a:solidFill>
          <a:latin typeface="+mn-lt"/>
          <a:ea typeface="+mn-ea"/>
          <a:cs typeface="+mn-cs"/>
        </a:defRPr>
      </a:lvl1pPr>
      <a:lvl2pPr marL="548640" lvl="1"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1097280" lvl="2"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645920" lvl="3"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2194560" lvl="4"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743200" lvl="5"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3291840" lvl="6"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840480" lvl="7"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4389120" lvl="8" indent="0" algn="l" defTabSz="109728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3.svg"/><Relationship Id="rId4" Type="http://schemas.openxmlformats.org/officeDocument/2006/relationships/image" Target="../media/image2.png"/><Relationship Id="rId31" Type="http://schemas.openxmlformats.org/officeDocument/2006/relationships/notesSlide" Target="../notesSlides/notesSlide2.xml"/><Relationship Id="rId30" Type="http://schemas.openxmlformats.org/officeDocument/2006/relationships/slideLayout" Target="../slideLayouts/slideLayout20.xml"/><Relationship Id="rId3" Type="http://schemas.openxmlformats.org/officeDocument/2006/relationships/tags" Target="../tags/tag3.xml"/><Relationship Id="rId29" Type="http://schemas.openxmlformats.org/officeDocument/2006/relationships/image" Target="../media/image10.png"/><Relationship Id="rId28" Type="http://schemas.openxmlformats.org/officeDocument/2006/relationships/tags" Target="../tags/tag20.xml"/><Relationship Id="rId27" Type="http://schemas.openxmlformats.org/officeDocument/2006/relationships/tags" Target="../tags/tag19.xml"/><Relationship Id="rId26" Type="http://schemas.openxmlformats.org/officeDocument/2006/relationships/image" Target="../media/image9.svg"/><Relationship Id="rId25" Type="http://schemas.openxmlformats.org/officeDocument/2006/relationships/image" Target="../media/image8.png"/><Relationship Id="rId24" Type="http://schemas.openxmlformats.org/officeDocument/2006/relationships/tags" Target="../tags/tag18.xml"/><Relationship Id="rId23" Type="http://schemas.openxmlformats.org/officeDocument/2006/relationships/tags" Target="../tags/tag17.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tags" Target="../tags/tag2.xml"/><Relationship Id="rId19" Type="http://schemas.openxmlformats.org/officeDocument/2006/relationships/image" Target="../media/image7.svg"/><Relationship Id="rId18" Type="http://schemas.openxmlformats.org/officeDocument/2006/relationships/image" Target="../media/image6.png"/><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image" Target="../media/image5.svg"/><Relationship Id="rId11" Type="http://schemas.openxmlformats.org/officeDocument/2006/relationships/image" Target="../media/image4.png"/><Relationship Id="rId10" Type="http://schemas.openxmlformats.org/officeDocument/2006/relationships/tags" Target="../tags/tag8.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17.png"/><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3.svg"/><Relationship Id="rId2" Type="http://schemas.openxmlformats.org/officeDocument/2006/relationships/image" Target="../media/image12.png"/><Relationship Id="rId11" Type="http://schemas.openxmlformats.org/officeDocument/2006/relationships/notesSlide" Target="../notesSlides/notesSlide3.xml"/><Relationship Id="rId10" Type="http://schemas.openxmlformats.org/officeDocument/2006/relationships/slideLayout" Target="../slideLayouts/slideLayout19.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9" Type="http://schemas.openxmlformats.org/officeDocument/2006/relationships/image" Target="../media/image26.svg"/><Relationship Id="rId8" Type="http://schemas.openxmlformats.org/officeDocument/2006/relationships/image" Target="../media/image25.png"/><Relationship Id="rId7" Type="http://schemas.openxmlformats.org/officeDocument/2006/relationships/image" Target="../media/image24.svg"/><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1" Type="http://schemas.openxmlformats.org/officeDocument/2006/relationships/notesSlide" Target="../notesSlides/notesSlide4.xml"/><Relationship Id="rId10" Type="http://schemas.openxmlformats.org/officeDocument/2006/relationships/slideLayout" Target="../slideLayouts/slideLayout18.xml"/><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7.xml"/><Relationship Id="rId7" Type="http://schemas.openxmlformats.org/officeDocument/2006/relationships/image" Target="../media/image33.svg"/><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6.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760815"/>
            <a:ext cx="7627382" cy="1425416"/>
          </a:xfrm>
          <a:prstGeom prst="rect">
            <a:avLst/>
          </a:prstGeom>
          <a:noFill/>
        </p:spPr>
        <p:txBody>
          <a:bodyPr wrap="squar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VidyaMitra – The Intelligent Career Agent</a:t>
            </a:r>
            <a:endParaRPr lang="en-US" sz="4450" dirty="0"/>
          </a:p>
        </p:txBody>
      </p:sp>
      <p:sp>
        <p:nvSpPr>
          <p:cNvPr id="4" name="Text 1"/>
          <p:cNvSpPr/>
          <p:nvPr/>
        </p:nvSpPr>
        <p:spPr>
          <a:xfrm>
            <a:off x="758309" y="3272790"/>
            <a:ext cx="7627382" cy="1140143"/>
          </a:xfrm>
          <a:prstGeom prst="rect">
            <a:avLst/>
          </a:prstGeom>
          <a:noFill/>
        </p:spPr>
        <p:txBody>
          <a:bodyPr wrap="square" lIns="0" tIns="0" rIns="0" bIns="0" rtlCol="0" anchor="t"/>
          <a:lstStyle/>
          <a:p>
            <a:pPr marL="0" indent="0" algn="l">
              <a:lnSpc>
                <a:spcPts val="4450"/>
              </a:lnSpc>
              <a:buNone/>
            </a:pPr>
            <a:r>
              <a:rPr lang="en-US" sz="3550" dirty="0">
                <a:solidFill>
                  <a:srgbClr val="1F1E1E"/>
                </a:solidFill>
                <a:latin typeface="Alexandria Semi Bold" pitchFamily="34" charset="0"/>
                <a:ea typeface="Alexandria Semi Bold" pitchFamily="34" charset="-122"/>
                <a:cs typeface="Alexandria Semi Bold" pitchFamily="34" charset="-120"/>
              </a:rPr>
              <a:t>AI-Powered Resume Evaluator, Trainer &amp; Career Planner</a:t>
            </a:r>
            <a:endParaRPr lang="en-US" sz="3550" dirty="0"/>
          </a:p>
        </p:txBody>
      </p:sp>
      <p:sp>
        <p:nvSpPr>
          <p:cNvPr id="5" name="Text 2"/>
          <p:cNvSpPr/>
          <p:nvPr/>
        </p:nvSpPr>
        <p:spPr>
          <a:xfrm>
            <a:off x="758309" y="4737854"/>
            <a:ext cx="7627382" cy="693420"/>
          </a:xfrm>
          <a:prstGeom prst="rect">
            <a:avLst/>
          </a:prstGeom>
          <a:noFill/>
        </p:spPr>
        <p:txBody>
          <a:bodyPr wrap="square" lIns="0" tIns="0" rIns="0" bIns="0" rtlCol="0" anchor="t"/>
          <a:lstStyle/>
          <a:p>
            <a:pPr marL="0" indent="0" algn="l">
              <a:lnSpc>
                <a:spcPts val="2700"/>
              </a:lnSpc>
              <a:buNone/>
            </a:pPr>
            <a:endParaRPr lang="en-US" sz="1700" dirty="0"/>
          </a:p>
        </p:txBody>
      </p:sp>
      <p:sp>
        <p:nvSpPr>
          <p:cNvPr id="6" name="Text 3"/>
          <p:cNvSpPr/>
          <p:nvPr/>
        </p:nvSpPr>
        <p:spPr>
          <a:xfrm>
            <a:off x="758309" y="5756196"/>
            <a:ext cx="7627382" cy="712470"/>
          </a:xfrm>
          <a:prstGeom prst="rect">
            <a:avLst/>
          </a:prstGeom>
          <a:noFill/>
        </p:spPr>
        <p:txBody>
          <a:bodyPr wrap="square" lIns="0" tIns="0" rIns="0" bIns="0" rtlCol="0" anchor="t"/>
          <a:lstStyle/>
          <a:p>
            <a:pPr marL="0" indent="0" algn="l">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“Guiding students from resume creation to job readiness using Artificial Intelligence.”</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9130" y="700405"/>
            <a:ext cx="6844665" cy="1562735"/>
          </a:xfrm>
          <a:prstGeom prst="rect">
            <a:avLst/>
          </a:prstGeom>
          <a:noFill/>
        </p:spPr>
        <p:txBody>
          <a:bodyPr wrap="square" lIns="0" tIns="0" rIns="0" bIns="0" rtlCol="0" anchor="t"/>
          <a:lstStyle/>
          <a:p>
            <a:pPr marL="0" indent="0" algn="l">
              <a:lnSpc>
                <a:spcPts val="3100"/>
              </a:lnSpc>
              <a:buNone/>
            </a:pPr>
            <a:r>
              <a:rPr lang="en-US" sz="3200" b="1" dirty="0">
                <a:solidFill>
                  <a:srgbClr val="1F1E1E"/>
                </a:solidFill>
                <a:latin typeface="Alexandria Semi Bold" pitchFamily="34" charset="0"/>
                <a:ea typeface="Alexandria Semi Bold" pitchFamily="34" charset="-122"/>
                <a:cs typeface="Alexandria Semi Bold" pitchFamily="34" charset="-120"/>
              </a:rPr>
              <a:t>The Challenge: Navigating Career Prep</a:t>
            </a:r>
            <a:endParaRPr lang="en-US" sz="3200" b="1" dirty="0"/>
          </a:p>
        </p:txBody>
      </p:sp>
      <p:sp>
        <p:nvSpPr>
          <p:cNvPr id="3" name="Text 1"/>
          <p:cNvSpPr/>
          <p:nvPr/>
        </p:nvSpPr>
        <p:spPr>
          <a:xfrm>
            <a:off x="659765" y="1838325"/>
            <a:ext cx="6470650" cy="1148080"/>
          </a:xfrm>
          <a:prstGeom prst="rect">
            <a:avLst/>
          </a:prstGeom>
          <a:noFill/>
        </p:spPr>
        <p:txBody>
          <a:bodyPr wrap="square" lIns="0" tIns="0" rIns="0" bIns="0" rtlCol="0" anchor="t"/>
          <a:lstStyle/>
          <a:p>
            <a:pPr marL="0" indent="0" algn="l">
              <a:lnSpc>
                <a:spcPts val="1600"/>
              </a:lnSpc>
              <a:buNone/>
            </a:pPr>
            <a:r>
              <a:rPr lang="en-US" sz="2000" dirty="0">
                <a:solidFill>
                  <a:srgbClr val="3B3535"/>
                </a:solidFill>
                <a:latin typeface="Calibri" panose="020F0502020204030204" charset="0"/>
                <a:ea typeface="Sora Light" pitchFamily="34" charset="-122"/>
                <a:cs typeface="Calibri" panose="020F0502020204030204" charset="0"/>
              </a:rPr>
              <a:t>University students frequently encounter significant hurdles in</a:t>
            </a:r>
            <a:endParaRPr lang="en-US" sz="2000" dirty="0">
              <a:solidFill>
                <a:srgbClr val="3B3535"/>
              </a:solidFill>
              <a:latin typeface="Calibri" panose="020F0502020204030204" charset="0"/>
              <a:ea typeface="Sora Light" pitchFamily="34" charset="-122"/>
              <a:cs typeface="Calibri" panose="020F0502020204030204" charset="0"/>
            </a:endParaRPr>
          </a:p>
          <a:p>
            <a:pPr marL="0" indent="0" algn="l">
              <a:lnSpc>
                <a:spcPts val="1600"/>
              </a:lnSpc>
              <a:buNone/>
            </a:pPr>
            <a:r>
              <a:rPr lang="en-US" sz="2000" dirty="0">
                <a:solidFill>
                  <a:srgbClr val="3B3535"/>
                </a:solidFill>
                <a:latin typeface="Calibri" panose="020F0502020204030204" charset="0"/>
                <a:ea typeface="Sora Light" pitchFamily="34" charset="-122"/>
                <a:cs typeface="Calibri" panose="020F0502020204030204" charset="0"/>
              </a:rPr>
              <a:t>their career preparation journey, often lacking the specific tools and guidance needed to succeed in a competitive job market.</a:t>
            </a:r>
            <a:endParaRPr lang="en-US" sz="2000" dirty="0">
              <a:latin typeface="Calibri" panose="020F0502020204030204" charset="0"/>
              <a:cs typeface="Calibri" panose="020F0502020204030204" charset="0"/>
            </a:endParaRPr>
          </a:p>
        </p:txBody>
      </p:sp>
      <p:sp>
        <p:nvSpPr>
          <p:cNvPr id="4" name="Shape 2"/>
          <p:cNvSpPr/>
          <p:nvPr>
            <p:custDataLst>
              <p:tags r:id="rId1"/>
            </p:custDataLst>
          </p:nvPr>
        </p:nvSpPr>
        <p:spPr>
          <a:xfrm>
            <a:off x="1815108" y="3105507"/>
            <a:ext cx="2670084" cy="1685996"/>
          </a:xfrm>
          <a:prstGeom prst="roundRect">
            <a:avLst>
              <a:gd name="adj" fmla="val 3868"/>
            </a:avLst>
          </a:prstGeom>
          <a:solidFill>
            <a:srgbClr val="D5DCF6"/>
          </a:solidFill>
          <a:ln w="7620">
            <a:solidFill>
              <a:srgbClr val="BBC2DC"/>
            </a:solidFill>
            <a:prstDash val="solid"/>
          </a:ln>
        </p:spPr>
      </p:sp>
      <p:sp>
        <p:nvSpPr>
          <p:cNvPr id="5" name="Shape 3"/>
          <p:cNvSpPr/>
          <p:nvPr>
            <p:custDataLst>
              <p:tags r:id="rId2"/>
            </p:custDataLst>
          </p:nvPr>
        </p:nvSpPr>
        <p:spPr>
          <a:xfrm>
            <a:off x="1978166" y="3268566"/>
            <a:ext cx="465743" cy="465743"/>
          </a:xfrm>
          <a:prstGeom prst="roundRect">
            <a:avLst>
              <a:gd name="adj" fmla="val 20123751"/>
            </a:avLst>
          </a:prstGeom>
          <a:solidFill>
            <a:srgbClr val="1A2D7A"/>
          </a:solidFill>
        </p:spPr>
      </p:sp>
      <p:pic>
        <p:nvPicPr>
          <p:cNvPr id="6" name="Image 0" descr="preencoded.png"/>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2106197" y="3396596"/>
            <a:ext cx="209559" cy="209559"/>
          </a:xfrm>
          <a:prstGeom prst="rect">
            <a:avLst/>
          </a:prstGeom>
        </p:spPr>
      </p:pic>
      <p:sp>
        <p:nvSpPr>
          <p:cNvPr id="7" name="Text 4"/>
          <p:cNvSpPr/>
          <p:nvPr>
            <p:custDataLst>
              <p:tags r:id="rId6"/>
            </p:custDataLst>
          </p:nvPr>
        </p:nvSpPr>
        <p:spPr>
          <a:xfrm>
            <a:off x="1978166" y="3842811"/>
            <a:ext cx="2049095" cy="255329"/>
          </a:xfrm>
          <a:prstGeom prst="rect">
            <a:avLst/>
          </a:prstGeom>
          <a:noFill/>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ATS Resume Barrier</a:t>
            </a:r>
            <a:endParaRPr lang="en-US" sz="1550" dirty="0"/>
          </a:p>
        </p:txBody>
      </p:sp>
      <p:sp>
        <p:nvSpPr>
          <p:cNvPr id="8" name="Text 5"/>
          <p:cNvSpPr/>
          <p:nvPr>
            <p:custDataLst>
              <p:tags r:id="rId7"/>
            </p:custDataLst>
          </p:nvPr>
        </p:nvSpPr>
        <p:spPr>
          <a:xfrm>
            <a:off x="1978166" y="4206641"/>
            <a:ext cx="2343967" cy="421804"/>
          </a:xfrm>
          <a:prstGeom prst="rect">
            <a:avLst/>
          </a:prstGeom>
          <a:noFill/>
        </p:spPr>
        <p:txBody>
          <a:bodyPr wrap="square" lIns="0" tIns="0" rIns="0" bIns="0" rtlCol="0" anchor="t"/>
          <a:lstStyle/>
          <a:p>
            <a:pPr marL="0" indent="0" algn="l">
              <a:lnSpc>
                <a:spcPts val="1600"/>
              </a:lnSpc>
              <a:buNone/>
            </a:pPr>
            <a:r>
              <a:rPr lang="en-US" sz="1150" dirty="0">
                <a:solidFill>
                  <a:srgbClr val="3B3535"/>
                </a:solidFill>
                <a:latin typeface="Sora Light" pitchFamily="34" charset="0"/>
                <a:ea typeface="Sora Light" pitchFamily="34" charset="-122"/>
                <a:cs typeface="Sora Light" pitchFamily="34" charset="-120"/>
              </a:rPr>
              <a:t>Many resumes fail to pass Applicant Tracking Systems</a:t>
            </a:r>
            <a:endParaRPr lang="en-US" sz="1150" dirty="0"/>
          </a:p>
        </p:txBody>
      </p:sp>
      <p:sp>
        <p:nvSpPr>
          <p:cNvPr id="9" name="Shape 6"/>
          <p:cNvSpPr/>
          <p:nvPr>
            <p:custDataLst>
              <p:tags r:id="rId8"/>
            </p:custDataLst>
          </p:nvPr>
        </p:nvSpPr>
        <p:spPr>
          <a:xfrm>
            <a:off x="4593695" y="3105507"/>
            <a:ext cx="2670206" cy="1685996"/>
          </a:xfrm>
          <a:prstGeom prst="roundRect">
            <a:avLst>
              <a:gd name="adj" fmla="val 3868"/>
            </a:avLst>
          </a:prstGeom>
          <a:solidFill>
            <a:srgbClr val="D5DCF6"/>
          </a:solidFill>
          <a:ln w="7620">
            <a:solidFill>
              <a:srgbClr val="BBC2DC"/>
            </a:solidFill>
            <a:prstDash val="solid"/>
          </a:ln>
        </p:spPr>
      </p:sp>
      <p:sp>
        <p:nvSpPr>
          <p:cNvPr id="10" name="Shape 7"/>
          <p:cNvSpPr/>
          <p:nvPr>
            <p:custDataLst>
              <p:tags r:id="rId9"/>
            </p:custDataLst>
          </p:nvPr>
        </p:nvSpPr>
        <p:spPr>
          <a:xfrm>
            <a:off x="4756753" y="3268566"/>
            <a:ext cx="465743" cy="465743"/>
          </a:xfrm>
          <a:prstGeom prst="roundRect">
            <a:avLst>
              <a:gd name="adj" fmla="val 20123751"/>
            </a:avLst>
          </a:prstGeom>
          <a:solidFill>
            <a:srgbClr val="1A2D7A"/>
          </a:solidFill>
        </p:spPr>
      </p:sp>
      <p:pic>
        <p:nvPicPr>
          <p:cNvPr id="11" name="Image 1" descr="preencoded.png"/>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4884784" y="3396596"/>
            <a:ext cx="209559" cy="209559"/>
          </a:xfrm>
          <a:prstGeom prst="rect">
            <a:avLst/>
          </a:prstGeom>
        </p:spPr>
      </p:pic>
      <p:sp>
        <p:nvSpPr>
          <p:cNvPr id="12" name="Text 8"/>
          <p:cNvSpPr/>
          <p:nvPr>
            <p:custDataLst>
              <p:tags r:id="rId13"/>
            </p:custDataLst>
          </p:nvPr>
        </p:nvSpPr>
        <p:spPr>
          <a:xfrm>
            <a:off x="4756753" y="3842811"/>
            <a:ext cx="2042748" cy="255329"/>
          </a:xfrm>
          <a:prstGeom prst="rect">
            <a:avLst/>
          </a:prstGeom>
          <a:noFill/>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Vague Skill Needs</a:t>
            </a:r>
            <a:endParaRPr lang="en-US" sz="1550" dirty="0"/>
          </a:p>
        </p:txBody>
      </p:sp>
      <p:sp>
        <p:nvSpPr>
          <p:cNvPr id="13" name="Text 9"/>
          <p:cNvSpPr/>
          <p:nvPr>
            <p:custDataLst>
              <p:tags r:id="rId14"/>
            </p:custDataLst>
          </p:nvPr>
        </p:nvSpPr>
        <p:spPr>
          <a:xfrm>
            <a:off x="4756753" y="4206641"/>
            <a:ext cx="2344089" cy="421804"/>
          </a:xfrm>
          <a:prstGeom prst="rect">
            <a:avLst/>
          </a:prstGeom>
          <a:noFill/>
        </p:spPr>
        <p:txBody>
          <a:bodyPr wrap="square" lIns="0" tIns="0" rIns="0" bIns="0" rtlCol="0" anchor="t"/>
          <a:lstStyle/>
          <a:p>
            <a:pPr marL="0" indent="0" algn="l">
              <a:lnSpc>
                <a:spcPts val="1600"/>
              </a:lnSpc>
              <a:buNone/>
            </a:pPr>
            <a:r>
              <a:rPr lang="en-US" sz="1150" dirty="0">
                <a:solidFill>
                  <a:srgbClr val="3B3535"/>
                </a:solidFill>
                <a:latin typeface="Sora Light" pitchFamily="34" charset="0"/>
                <a:ea typeface="Sora Light" pitchFamily="34" charset="-122"/>
                <a:cs typeface="Sora Light" pitchFamily="34" charset="-120"/>
              </a:rPr>
              <a:t>Difficulty identifying essential skills for desired roles</a:t>
            </a:r>
            <a:endParaRPr lang="en-US" sz="1150" dirty="0"/>
          </a:p>
        </p:txBody>
      </p:sp>
      <p:sp>
        <p:nvSpPr>
          <p:cNvPr id="14" name="Shape 10"/>
          <p:cNvSpPr/>
          <p:nvPr>
            <p:custDataLst>
              <p:tags r:id="rId15"/>
            </p:custDataLst>
          </p:nvPr>
        </p:nvSpPr>
        <p:spPr>
          <a:xfrm>
            <a:off x="1815108" y="4900006"/>
            <a:ext cx="2670084" cy="1941325"/>
          </a:xfrm>
          <a:prstGeom prst="roundRect">
            <a:avLst>
              <a:gd name="adj" fmla="val 3359"/>
            </a:avLst>
          </a:prstGeom>
          <a:solidFill>
            <a:srgbClr val="D5DCF6"/>
          </a:solidFill>
          <a:ln w="7620">
            <a:solidFill>
              <a:srgbClr val="BBC2DC"/>
            </a:solidFill>
            <a:prstDash val="solid"/>
          </a:ln>
        </p:spPr>
      </p:sp>
      <p:sp>
        <p:nvSpPr>
          <p:cNvPr id="15" name="Shape 11"/>
          <p:cNvSpPr/>
          <p:nvPr>
            <p:custDataLst>
              <p:tags r:id="rId16"/>
            </p:custDataLst>
          </p:nvPr>
        </p:nvSpPr>
        <p:spPr>
          <a:xfrm>
            <a:off x="1978166" y="5063065"/>
            <a:ext cx="465743" cy="465743"/>
          </a:xfrm>
          <a:prstGeom prst="roundRect">
            <a:avLst>
              <a:gd name="adj" fmla="val 20123751"/>
            </a:avLst>
          </a:prstGeom>
          <a:solidFill>
            <a:srgbClr val="1A2D7A"/>
          </a:solidFill>
        </p:spPr>
      </p:sp>
      <p:pic>
        <p:nvPicPr>
          <p:cNvPr id="16" name="Image 2" descr="preencoded.png"/>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2106197" y="5191095"/>
            <a:ext cx="209559" cy="209559"/>
          </a:xfrm>
          <a:prstGeom prst="rect">
            <a:avLst/>
          </a:prstGeom>
        </p:spPr>
      </p:pic>
      <p:sp>
        <p:nvSpPr>
          <p:cNvPr id="17" name="Text 12"/>
          <p:cNvSpPr/>
          <p:nvPr>
            <p:custDataLst>
              <p:tags r:id="rId20"/>
            </p:custDataLst>
          </p:nvPr>
        </p:nvSpPr>
        <p:spPr>
          <a:xfrm>
            <a:off x="1978166" y="5637310"/>
            <a:ext cx="2343967" cy="510656"/>
          </a:xfrm>
          <a:prstGeom prst="rect">
            <a:avLst/>
          </a:prstGeom>
          <a:noFill/>
        </p:spPr>
        <p:txBody>
          <a:bodyPr wrap="squar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Limited Interview Practice</a:t>
            </a:r>
            <a:endParaRPr lang="en-US" sz="1550" dirty="0"/>
          </a:p>
        </p:txBody>
      </p:sp>
      <p:sp>
        <p:nvSpPr>
          <p:cNvPr id="18" name="Text 13"/>
          <p:cNvSpPr/>
          <p:nvPr>
            <p:custDataLst>
              <p:tags r:id="rId21"/>
            </p:custDataLst>
          </p:nvPr>
        </p:nvSpPr>
        <p:spPr>
          <a:xfrm>
            <a:off x="1978166" y="6256469"/>
            <a:ext cx="2343967" cy="421804"/>
          </a:xfrm>
          <a:prstGeom prst="rect">
            <a:avLst/>
          </a:prstGeom>
          <a:noFill/>
        </p:spPr>
        <p:txBody>
          <a:bodyPr wrap="square" lIns="0" tIns="0" rIns="0" bIns="0" rtlCol="0" anchor="t"/>
          <a:lstStyle/>
          <a:p>
            <a:pPr marL="0" indent="0" algn="l">
              <a:lnSpc>
                <a:spcPts val="1600"/>
              </a:lnSpc>
              <a:buNone/>
            </a:pPr>
            <a:r>
              <a:rPr lang="en-US" sz="1150" dirty="0">
                <a:solidFill>
                  <a:srgbClr val="3B3535"/>
                </a:solidFill>
                <a:latin typeface="Sora Light" pitchFamily="34" charset="0"/>
                <a:ea typeface="Sora Light" pitchFamily="34" charset="-122"/>
                <a:cs typeface="Sora Light" pitchFamily="34" charset="-120"/>
              </a:rPr>
              <a:t>Insufficient opportunities for realistic interview simulation</a:t>
            </a:r>
            <a:endParaRPr lang="en-US" sz="1150" dirty="0"/>
          </a:p>
        </p:txBody>
      </p:sp>
      <p:sp>
        <p:nvSpPr>
          <p:cNvPr id="19" name="Shape 14"/>
          <p:cNvSpPr/>
          <p:nvPr>
            <p:custDataLst>
              <p:tags r:id="rId22"/>
            </p:custDataLst>
          </p:nvPr>
        </p:nvSpPr>
        <p:spPr>
          <a:xfrm>
            <a:off x="4593695" y="4900006"/>
            <a:ext cx="2670206" cy="1941325"/>
          </a:xfrm>
          <a:prstGeom prst="roundRect">
            <a:avLst>
              <a:gd name="adj" fmla="val 3359"/>
            </a:avLst>
          </a:prstGeom>
          <a:solidFill>
            <a:srgbClr val="D5DCF6"/>
          </a:solidFill>
          <a:ln w="7620">
            <a:solidFill>
              <a:srgbClr val="BBC2DC"/>
            </a:solidFill>
            <a:prstDash val="solid"/>
          </a:ln>
        </p:spPr>
      </p:sp>
      <p:sp>
        <p:nvSpPr>
          <p:cNvPr id="20" name="Shape 15"/>
          <p:cNvSpPr/>
          <p:nvPr>
            <p:custDataLst>
              <p:tags r:id="rId23"/>
            </p:custDataLst>
          </p:nvPr>
        </p:nvSpPr>
        <p:spPr>
          <a:xfrm>
            <a:off x="4756753" y="5063065"/>
            <a:ext cx="465743" cy="465743"/>
          </a:xfrm>
          <a:prstGeom prst="roundRect">
            <a:avLst>
              <a:gd name="adj" fmla="val 20123751"/>
            </a:avLst>
          </a:prstGeom>
          <a:solidFill>
            <a:srgbClr val="1A2D7A"/>
          </a:solidFill>
        </p:spPr>
      </p:sp>
      <p:pic>
        <p:nvPicPr>
          <p:cNvPr id="21" name="Image 3" descr="preencoded.png"/>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4884784" y="5191095"/>
            <a:ext cx="209559" cy="209559"/>
          </a:xfrm>
          <a:prstGeom prst="rect">
            <a:avLst/>
          </a:prstGeom>
        </p:spPr>
      </p:pic>
      <p:sp>
        <p:nvSpPr>
          <p:cNvPr id="22" name="Text 16"/>
          <p:cNvSpPr/>
          <p:nvPr>
            <p:custDataLst>
              <p:tags r:id="rId27"/>
            </p:custDataLst>
          </p:nvPr>
        </p:nvSpPr>
        <p:spPr>
          <a:xfrm>
            <a:off x="4756753" y="5637310"/>
            <a:ext cx="2344089" cy="510656"/>
          </a:xfrm>
          <a:prstGeom prst="rect">
            <a:avLst/>
          </a:prstGeom>
          <a:noFill/>
        </p:spPr>
        <p:txBody>
          <a:bodyPr wrap="squar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No Structured Guidance</a:t>
            </a:r>
            <a:endParaRPr lang="en-US" sz="1550" dirty="0"/>
          </a:p>
        </p:txBody>
      </p:sp>
      <p:sp>
        <p:nvSpPr>
          <p:cNvPr id="23" name="Text 17"/>
          <p:cNvSpPr/>
          <p:nvPr>
            <p:custDataLst>
              <p:tags r:id="rId28"/>
            </p:custDataLst>
          </p:nvPr>
        </p:nvSpPr>
        <p:spPr>
          <a:xfrm>
            <a:off x="4756753" y="6256469"/>
            <a:ext cx="2344089" cy="421804"/>
          </a:xfrm>
          <a:prstGeom prst="rect">
            <a:avLst/>
          </a:prstGeom>
          <a:noFill/>
        </p:spPr>
        <p:txBody>
          <a:bodyPr wrap="square" lIns="0" tIns="0" rIns="0" bIns="0" rtlCol="0" anchor="t"/>
          <a:lstStyle/>
          <a:p>
            <a:pPr marL="0" indent="0" algn="l">
              <a:lnSpc>
                <a:spcPts val="1600"/>
              </a:lnSpc>
              <a:buNone/>
            </a:pPr>
            <a:r>
              <a:rPr lang="en-US" sz="1150" dirty="0">
                <a:solidFill>
                  <a:srgbClr val="3B3535"/>
                </a:solidFill>
                <a:latin typeface="Sora Light" pitchFamily="34" charset="0"/>
                <a:ea typeface="Sora Light" pitchFamily="34" charset="-122"/>
                <a:cs typeface="Sora Light" pitchFamily="34" charset="-120"/>
              </a:rPr>
              <a:t>Absence of personalized, step-by-step career advice</a:t>
            </a:r>
            <a:endParaRPr lang="en-US" sz="1150" dirty="0"/>
          </a:p>
        </p:txBody>
      </p:sp>
      <p:pic>
        <p:nvPicPr>
          <p:cNvPr id="24" name="Image 4" descr="preencoded.png"/>
          <p:cNvPicPr>
            <a:picLocks noChangeAspect="1"/>
          </p:cNvPicPr>
          <p:nvPr/>
        </p:nvPicPr>
        <p:blipFill>
          <a:blip r:embed="rId29"/>
          <a:stretch>
            <a:fillRect/>
          </a:stretch>
        </p:blipFill>
        <p:spPr>
          <a:xfrm>
            <a:off x="7507605" y="0"/>
            <a:ext cx="7113905"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45041" y="1536621"/>
            <a:ext cx="7878366" cy="419933"/>
          </a:xfrm>
          <a:prstGeom prst="rect">
            <a:avLst/>
          </a:prstGeom>
          <a:noFill/>
        </p:spPr>
        <p:txBody>
          <a:bodyPr wrap="none" lIns="0" tIns="0" rIns="0" bIns="0" rtlCol="0" anchor="t"/>
          <a:lstStyle/>
          <a:p>
            <a:pPr marL="0" indent="0" algn="l">
              <a:lnSpc>
                <a:spcPts val="3300"/>
              </a:lnSpc>
              <a:buNone/>
            </a:pPr>
            <a:r>
              <a:rPr lang="en-US" sz="2600" dirty="0">
                <a:solidFill>
                  <a:srgbClr val="1F1E1E"/>
                </a:solidFill>
                <a:latin typeface="Alexandria Semi Bold" pitchFamily="34" charset="0"/>
                <a:ea typeface="Alexandria Semi Bold" pitchFamily="34" charset="-122"/>
                <a:cs typeface="Alexandria Semi Bold" pitchFamily="34" charset="-120"/>
              </a:rPr>
              <a:t>Introducing VidyaMitra: Your AI Career Mentor</a:t>
            </a:r>
            <a:endParaRPr lang="en-US" sz="2600" dirty="0"/>
          </a:p>
        </p:txBody>
      </p:sp>
      <p:sp>
        <p:nvSpPr>
          <p:cNvPr id="4" name="Text 1"/>
          <p:cNvSpPr/>
          <p:nvPr/>
        </p:nvSpPr>
        <p:spPr>
          <a:xfrm>
            <a:off x="6045041" y="2132886"/>
            <a:ext cx="8026717" cy="665440"/>
          </a:xfrm>
          <a:prstGeom prst="rect">
            <a:avLst/>
          </a:prstGeom>
          <a:noFill/>
        </p:spPr>
        <p:txBody>
          <a:bodyPr wrap="square" lIns="0" tIns="0" rIns="0" bIns="0" rtlCol="0" anchor="t"/>
          <a:lstStyle/>
          <a:p>
            <a:pPr marL="0" indent="0" algn="l">
              <a:lnSpc>
                <a:spcPts val="1700"/>
              </a:lnSpc>
              <a:buNone/>
            </a:pPr>
            <a:r>
              <a:rPr lang="en-US" sz="1250" dirty="0">
                <a:solidFill>
                  <a:srgbClr val="3B3535"/>
                </a:solidFill>
                <a:latin typeface="Sora Light" pitchFamily="34" charset="0"/>
                <a:ea typeface="Sora Light" pitchFamily="34" charset="-122"/>
                <a:cs typeface="Sora Light" pitchFamily="34" charset="-120"/>
              </a:rPr>
              <a:t>VidyaMitra is an advanced AI-powered platform designed to serve as a comprehensive virtual career mentor, supporting students through every critical stage of their job preparation journey. Unlike fragmented solutions, VidyaMitra offers an integrated ecosystem for holistic development.</a:t>
            </a:r>
            <a:endParaRPr lang="en-US" sz="1250" dirty="0"/>
          </a:p>
        </p:txBody>
      </p:sp>
      <p:sp>
        <p:nvSpPr>
          <p:cNvPr id="5" name="Shape 2"/>
          <p:cNvSpPr/>
          <p:nvPr/>
        </p:nvSpPr>
        <p:spPr>
          <a:xfrm>
            <a:off x="6045041" y="3169920"/>
            <a:ext cx="2597229" cy="1620560"/>
          </a:xfrm>
          <a:prstGeom prst="roundRect">
            <a:avLst>
              <a:gd name="adj" fmla="val 6771"/>
            </a:avLst>
          </a:prstGeom>
          <a:solidFill>
            <a:srgbClr val="FFFAFA"/>
          </a:solidFill>
        </p:spPr>
      </p:sp>
      <p:sp>
        <p:nvSpPr>
          <p:cNvPr id="6" name="Shape 3"/>
          <p:cNvSpPr/>
          <p:nvPr/>
        </p:nvSpPr>
        <p:spPr>
          <a:xfrm>
            <a:off x="6045041" y="3147060"/>
            <a:ext cx="2597229" cy="91440"/>
          </a:xfrm>
          <a:prstGeom prst="roundRect">
            <a:avLst>
              <a:gd name="adj" fmla="val 73314"/>
            </a:avLst>
          </a:prstGeom>
          <a:solidFill>
            <a:srgbClr val="1A2D7A"/>
          </a:solidFill>
        </p:spPr>
      </p:sp>
      <p:sp>
        <p:nvSpPr>
          <p:cNvPr id="7" name="Shape 4"/>
          <p:cNvSpPr/>
          <p:nvPr/>
        </p:nvSpPr>
        <p:spPr>
          <a:xfrm>
            <a:off x="7104281" y="2930604"/>
            <a:ext cx="478750" cy="478750"/>
          </a:xfrm>
          <a:prstGeom prst="roundRect">
            <a:avLst>
              <a:gd name="adj" fmla="val 190997"/>
            </a:avLst>
          </a:prstGeom>
          <a:solidFill>
            <a:srgbClr val="1A2D7A"/>
          </a:solidFill>
        </p:spPr>
      </p:sp>
      <p:pic>
        <p:nvPicPr>
          <p:cNvPr id="8"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47870" y="3074194"/>
            <a:ext cx="191453" cy="191453"/>
          </a:xfrm>
          <a:prstGeom prst="rect">
            <a:avLst/>
          </a:prstGeom>
        </p:spPr>
      </p:pic>
      <p:sp>
        <p:nvSpPr>
          <p:cNvPr id="9" name="Text 5"/>
          <p:cNvSpPr/>
          <p:nvPr/>
        </p:nvSpPr>
        <p:spPr>
          <a:xfrm>
            <a:off x="6227445" y="3568898"/>
            <a:ext cx="2232422" cy="525066"/>
          </a:xfrm>
          <a:prstGeom prst="rect">
            <a:avLst/>
          </a:prstGeom>
          <a:noFill/>
        </p:spPr>
        <p:txBody>
          <a:bodyPr wrap="square" lIns="0" tIns="0" rIns="0" bIns="0" rtlCol="0" anchor="t"/>
          <a:lstStyle/>
          <a:p>
            <a:pPr marL="0" indent="0" algn="l">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Resume Analysis &amp; ATS Scoring</a:t>
            </a:r>
            <a:endParaRPr lang="en-US" sz="1650" dirty="0"/>
          </a:p>
        </p:txBody>
      </p:sp>
      <p:sp>
        <p:nvSpPr>
          <p:cNvPr id="10" name="Text 6"/>
          <p:cNvSpPr/>
          <p:nvPr/>
        </p:nvSpPr>
        <p:spPr>
          <a:xfrm>
            <a:off x="6227445" y="4164449"/>
            <a:ext cx="2232422" cy="443627"/>
          </a:xfrm>
          <a:prstGeom prst="rect">
            <a:avLst/>
          </a:prstGeom>
          <a:noFill/>
        </p:spPr>
        <p:txBody>
          <a:bodyPr wrap="square" lIns="0" tIns="0" rIns="0" bIns="0" rtlCol="0" anchor="t"/>
          <a:lstStyle/>
          <a:p>
            <a:pPr marL="0" indent="0" algn="l">
              <a:lnSpc>
                <a:spcPts val="1700"/>
              </a:lnSpc>
              <a:buNone/>
            </a:pPr>
            <a:r>
              <a:rPr lang="en-US" sz="1250" dirty="0">
                <a:solidFill>
                  <a:srgbClr val="3B3535"/>
                </a:solidFill>
                <a:latin typeface="Sora Light" pitchFamily="34" charset="0"/>
                <a:ea typeface="Sora Light" pitchFamily="34" charset="-122"/>
                <a:cs typeface="Sora Light" pitchFamily="34" charset="-120"/>
              </a:rPr>
              <a:t>Optimizing resumes for maximum impact.</a:t>
            </a:r>
            <a:endParaRPr lang="en-US" sz="1250" dirty="0"/>
          </a:p>
        </p:txBody>
      </p:sp>
      <p:sp>
        <p:nvSpPr>
          <p:cNvPr id="11" name="Shape 7"/>
          <p:cNvSpPr/>
          <p:nvPr/>
        </p:nvSpPr>
        <p:spPr>
          <a:xfrm>
            <a:off x="8759785" y="3169920"/>
            <a:ext cx="2597229" cy="1620560"/>
          </a:xfrm>
          <a:prstGeom prst="roundRect">
            <a:avLst>
              <a:gd name="adj" fmla="val 6771"/>
            </a:avLst>
          </a:prstGeom>
          <a:solidFill>
            <a:srgbClr val="FFFAFA"/>
          </a:solidFill>
        </p:spPr>
      </p:sp>
      <p:sp>
        <p:nvSpPr>
          <p:cNvPr id="12" name="Shape 8"/>
          <p:cNvSpPr/>
          <p:nvPr/>
        </p:nvSpPr>
        <p:spPr>
          <a:xfrm>
            <a:off x="8759785" y="3147060"/>
            <a:ext cx="2597229" cy="91440"/>
          </a:xfrm>
          <a:prstGeom prst="roundRect">
            <a:avLst>
              <a:gd name="adj" fmla="val 73314"/>
            </a:avLst>
          </a:prstGeom>
          <a:solidFill>
            <a:srgbClr val="1A2D7A"/>
          </a:solidFill>
        </p:spPr>
      </p:sp>
      <p:sp>
        <p:nvSpPr>
          <p:cNvPr id="13" name="Shape 9"/>
          <p:cNvSpPr/>
          <p:nvPr/>
        </p:nvSpPr>
        <p:spPr>
          <a:xfrm>
            <a:off x="9819025" y="2930604"/>
            <a:ext cx="478750" cy="478750"/>
          </a:xfrm>
          <a:prstGeom prst="roundRect">
            <a:avLst>
              <a:gd name="adj" fmla="val 190997"/>
            </a:avLst>
          </a:prstGeom>
          <a:solidFill>
            <a:srgbClr val="1A2D7A"/>
          </a:solidFill>
        </p:spPr>
      </p:sp>
      <p:pic>
        <p:nvPicPr>
          <p:cNvPr id="14"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2614" y="3074194"/>
            <a:ext cx="191453" cy="191453"/>
          </a:xfrm>
          <a:prstGeom prst="rect">
            <a:avLst/>
          </a:prstGeom>
        </p:spPr>
      </p:pic>
      <p:sp>
        <p:nvSpPr>
          <p:cNvPr id="15" name="Text 10"/>
          <p:cNvSpPr/>
          <p:nvPr/>
        </p:nvSpPr>
        <p:spPr>
          <a:xfrm>
            <a:off x="8942189" y="3568898"/>
            <a:ext cx="2232422" cy="525066"/>
          </a:xfrm>
          <a:prstGeom prst="rect">
            <a:avLst/>
          </a:prstGeom>
          <a:noFill/>
        </p:spPr>
        <p:txBody>
          <a:bodyPr wrap="square" lIns="0" tIns="0" rIns="0" bIns="0" rtlCol="0" anchor="t"/>
          <a:lstStyle/>
          <a:p>
            <a:pPr marL="0" indent="0" algn="l">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Skill Gap Identification</a:t>
            </a:r>
            <a:endParaRPr lang="en-US" sz="1650" dirty="0"/>
          </a:p>
        </p:txBody>
      </p:sp>
      <p:sp>
        <p:nvSpPr>
          <p:cNvPr id="16" name="Text 11"/>
          <p:cNvSpPr/>
          <p:nvPr/>
        </p:nvSpPr>
        <p:spPr>
          <a:xfrm>
            <a:off x="8942189" y="4164449"/>
            <a:ext cx="2232422" cy="443627"/>
          </a:xfrm>
          <a:prstGeom prst="rect">
            <a:avLst/>
          </a:prstGeom>
          <a:noFill/>
        </p:spPr>
        <p:txBody>
          <a:bodyPr wrap="square" lIns="0" tIns="0" rIns="0" bIns="0" rtlCol="0" anchor="t"/>
          <a:lstStyle/>
          <a:p>
            <a:pPr marL="0" indent="0" algn="l">
              <a:lnSpc>
                <a:spcPts val="1700"/>
              </a:lnSpc>
              <a:buNone/>
            </a:pPr>
            <a:r>
              <a:rPr lang="en-US" sz="1250" dirty="0">
                <a:solidFill>
                  <a:srgbClr val="3B3535"/>
                </a:solidFill>
                <a:latin typeface="Sora Light" pitchFamily="34" charset="0"/>
                <a:ea typeface="Sora Light" pitchFamily="34" charset="-122"/>
                <a:cs typeface="Sora Light" pitchFamily="34" charset="-120"/>
              </a:rPr>
              <a:t>Pinpointing areas for improvement and growth.</a:t>
            </a:r>
            <a:endParaRPr lang="en-US" sz="1250" dirty="0"/>
          </a:p>
        </p:txBody>
      </p:sp>
      <p:sp>
        <p:nvSpPr>
          <p:cNvPr id="17" name="Shape 12"/>
          <p:cNvSpPr/>
          <p:nvPr/>
        </p:nvSpPr>
        <p:spPr>
          <a:xfrm>
            <a:off x="11474529" y="3169920"/>
            <a:ext cx="2597229" cy="1620560"/>
          </a:xfrm>
          <a:prstGeom prst="roundRect">
            <a:avLst>
              <a:gd name="adj" fmla="val 6771"/>
            </a:avLst>
          </a:prstGeom>
          <a:solidFill>
            <a:srgbClr val="FFFAFA"/>
          </a:solidFill>
        </p:spPr>
      </p:sp>
      <p:sp>
        <p:nvSpPr>
          <p:cNvPr id="18" name="Shape 13"/>
          <p:cNvSpPr/>
          <p:nvPr/>
        </p:nvSpPr>
        <p:spPr>
          <a:xfrm>
            <a:off x="11474529" y="3147060"/>
            <a:ext cx="2597229" cy="91440"/>
          </a:xfrm>
          <a:prstGeom prst="roundRect">
            <a:avLst>
              <a:gd name="adj" fmla="val 73314"/>
            </a:avLst>
          </a:prstGeom>
          <a:solidFill>
            <a:srgbClr val="1A2D7A"/>
          </a:solidFill>
        </p:spPr>
      </p:sp>
      <p:sp>
        <p:nvSpPr>
          <p:cNvPr id="19" name="Shape 14"/>
          <p:cNvSpPr/>
          <p:nvPr/>
        </p:nvSpPr>
        <p:spPr>
          <a:xfrm>
            <a:off x="12533769" y="2930604"/>
            <a:ext cx="478750" cy="478750"/>
          </a:xfrm>
          <a:prstGeom prst="roundRect">
            <a:avLst>
              <a:gd name="adj" fmla="val 190997"/>
            </a:avLst>
          </a:prstGeom>
          <a:solidFill>
            <a:srgbClr val="1A2D7A"/>
          </a:solidFill>
        </p:spPr>
      </p:sp>
      <p:pic>
        <p:nvPicPr>
          <p:cNvPr id="20"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77358" y="3074194"/>
            <a:ext cx="191453" cy="191453"/>
          </a:xfrm>
          <a:prstGeom prst="rect">
            <a:avLst/>
          </a:prstGeom>
        </p:spPr>
      </p:pic>
      <p:sp>
        <p:nvSpPr>
          <p:cNvPr id="21" name="Text 15"/>
          <p:cNvSpPr/>
          <p:nvPr/>
        </p:nvSpPr>
        <p:spPr>
          <a:xfrm>
            <a:off x="11656933" y="3568898"/>
            <a:ext cx="2232422" cy="525066"/>
          </a:xfrm>
          <a:prstGeom prst="rect">
            <a:avLst/>
          </a:prstGeom>
          <a:noFill/>
        </p:spPr>
        <p:txBody>
          <a:bodyPr wrap="square" lIns="0" tIns="0" rIns="0" bIns="0" rtlCol="0" anchor="t"/>
          <a:lstStyle/>
          <a:p>
            <a:pPr marL="0" indent="0" algn="l">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Personalized Learning Roadmaps</a:t>
            </a:r>
            <a:endParaRPr lang="en-US" sz="1650" dirty="0"/>
          </a:p>
        </p:txBody>
      </p:sp>
      <p:sp>
        <p:nvSpPr>
          <p:cNvPr id="22" name="Text 16"/>
          <p:cNvSpPr/>
          <p:nvPr/>
        </p:nvSpPr>
        <p:spPr>
          <a:xfrm>
            <a:off x="11656933" y="4164449"/>
            <a:ext cx="2232422" cy="443627"/>
          </a:xfrm>
          <a:prstGeom prst="rect">
            <a:avLst/>
          </a:prstGeom>
          <a:noFill/>
        </p:spPr>
        <p:txBody>
          <a:bodyPr wrap="square" lIns="0" tIns="0" rIns="0" bIns="0" rtlCol="0" anchor="t"/>
          <a:lstStyle/>
          <a:p>
            <a:pPr marL="0" indent="0" algn="l">
              <a:lnSpc>
                <a:spcPts val="1700"/>
              </a:lnSpc>
              <a:buNone/>
            </a:pPr>
            <a:r>
              <a:rPr lang="en-US" sz="1250" dirty="0">
                <a:solidFill>
                  <a:srgbClr val="3B3535"/>
                </a:solidFill>
                <a:latin typeface="Sora Light" pitchFamily="34" charset="0"/>
                <a:ea typeface="Sora Light" pitchFamily="34" charset="-122"/>
                <a:cs typeface="Sora Light" pitchFamily="34" charset="-120"/>
              </a:rPr>
              <a:t>Tailored paths to acquire in-demand skills.</a:t>
            </a:r>
            <a:endParaRPr lang="en-US" sz="1250" dirty="0"/>
          </a:p>
        </p:txBody>
      </p:sp>
      <p:sp>
        <p:nvSpPr>
          <p:cNvPr id="23" name="Shape 17"/>
          <p:cNvSpPr/>
          <p:nvPr/>
        </p:nvSpPr>
        <p:spPr>
          <a:xfrm>
            <a:off x="6045041" y="5147310"/>
            <a:ext cx="8026717" cy="1136213"/>
          </a:xfrm>
          <a:prstGeom prst="roundRect">
            <a:avLst>
              <a:gd name="adj" fmla="val 9657"/>
            </a:avLst>
          </a:prstGeom>
          <a:solidFill>
            <a:srgbClr val="FFFAFA"/>
          </a:solidFill>
        </p:spPr>
      </p:sp>
      <p:sp>
        <p:nvSpPr>
          <p:cNvPr id="24" name="Shape 18"/>
          <p:cNvSpPr/>
          <p:nvPr/>
        </p:nvSpPr>
        <p:spPr>
          <a:xfrm>
            <a:off x="6045041" y="5124450"/>
            <a:ext cx="8026717" cy="91440"/>
          </a:xfrm>
          <a:prstGeom prst="roundRect">
            <a:avLst>
              <a:gd name="adj" fmla="val 73314"/>
            </a:avLst>
          </a:prstGeom>
          <a:solidFill>
            <a:srgbClr val="1A2D7A"/>
          </a:solidFill>
        </p:spPr>
      </p:sp>
      <p:sp>
        <p:nvSpPr>
          <p:cNvPr id="25" name="Shape 19"/>
          <p:cNvSpPr/>
          <p:nvPr/>
        </p:nvSpPr>
        <p:spPr>
          <a:xfrm>
            <a:off x="9819025" y="4907994"/>
            <a:ext cx="478750" cy="478750"/>
          </a:xfrm>
          <a:prstGeom prst="roundRect">
            <a:avLst>
              <a:gd name="adj" fmla="val 190997"/>
            </a:avLst>
          </a:prstGeom>
          <a:solidFill>
            <a:srgbClr val="1A2D7A"/>
          </a:solidFill>
        </p:spPr>
      </p:sp>
      <p:pic>
        <p:nvPicPr>
          <p:cNvPr id="26"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62614" y="5051584"/>
            <a:ext cx="191453" cy="191453"/>
          </a:xfrm>
          <a:prstGeom prst="rect">
            <a:avLst/>
          </a:prstGeom>
        </p:spPr>
      </p:pic>
      <p:sp>
        <p:nvSpPr>
          <p:cNvPr id="27" name="Text 20"/>
          <p:cNvSpPr/>
          <p:nvPr/>
        </p:nvSpPr>
        <p:spPr>
          <a:xfrm>
            <a:off x="6227445" y="5546288"/>
            <a:ext cx="3665696" cy="262533"/>
          </a:xfrm>
          <a:prstGeom prst="rect">
            <a:avLst/>
          </a:prstGeom>
          <a:noFill/>
        </p:spPr>
        <p:txBody>
          <a:bodyPr wrap="none" lIns="0" tIns="0" rIns="0" bIns="0" rtlCol="0" anchor="t"/>
          <a:lstStyle/>
          <a:p>
            <a:pPr marL="0" indent="0" algn="l">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AI Mock Interviews with Feedback</a:t>
            </a:r>
            <a:endParaRPr lang="en-US" sz="1650" dirty="0"/>
          </a:p>
        </p:txBody>
      </p:sp>
      <p:sp>
        <p:nvSpPr>
          <p:cNvPr id="28" name="Text 21"/>
          <p:cNvSpPr/>
          <p:nvPr/>
        </p:nvSpPr>
        <p:spPr>
          <a:xfrm>
            <a:off x="6227445" y="5879306"/>
            <a:ext cx="7661910" cy="221813"/>
          </a:xfrm>
          <a:prstGeom prst="rect">
            <a:avLst/>
          </a:prstGeom>
          <a:noFill/>
        </p:spPr>
        <p:txBody>
          <a:bodyPr wrap="none" lIns="0" tIns="0" rIns="0" bIns="0" rtlCol="0" anchor="t"/>
          <a:lstStyle/>
          <a:p>
            <a:pPr marL="0" indent="0" algn="l">
              <a:lnSpc>
                <a:spcPts val="1700"/>
              </a:lnSpc>
              <a:buNone/>
            </a:pPr>
            <a:r>
              <a:rPr lang="en-US" sz="1250" dirty="0">
                <a:solidFill>
                  <a:srgbClr val="3B3535"/>
                </a:solidFill>
                <a:latin typeface="Sora Light" pitchFamily="34" charset="0"/>
                <a:ea typeface="Sora Light" pitchFamily="34" charset="-122"/>
                <a:cs typeface="Sora Light" pitchFamily="34" charset="-120"/>
              </a:rPr>
              <a:t>Realistic practice with constructive AI insights.</a:t>
            </a:r>
            <a:endParaRPr lang="en-US" sz="1250" dirty="0"/>
          </a:p>
        </p:txBody>
      </p:sp>
      <p:sp>
        <p:nvSpPr>
          <p:cNvPr id="29" name="Text 22"/>
          <p:cNvSpPr/>
          <p:nvPr/>
        </p:nvSpPr>
        <p:spPr>
          <a:xfrm>
            <a:off x="6045041" y="6415802"/>
            <a:ext cx="8026717" cy="277178"/>
          </a:xfrm>
          <a:prstGeom prst="rect">
            <a:avLst/>
          </a:prstGeom>
          <a:noFill/>
        </p:spPr>
        <p:txBody>
          <a:bodyPr wrap="none" lIns="0" tIns="0" rIns="0" bIns="0" rtlCol="0" anchor="t"/>
          <a:lstStyle/>
          <a:p>
            <a:pPr marL="0" indent="0" algn="l">
              <a:lnSpc>
                <a:spcPts val="2150"/>
              </a:lnSpc>
              <a:buNone/>
            </a:pPr>
            <a:r>
              <a:rPr lang="en-US" sz="1550" dirty="0">
                <a:solidFill>
                  <a:srgbClr val="3B3535"/>
                </a:solidFill>
                <a:latin typeface="Sora Light" pitchFamily="34" charset="0"/>
                <a:ea typeface="Sora Light" pitchFamily="34" charset="-122"/>
                <a:cs typeface="Sora Light" pitchFamily="34" charset="-120"/>
              </a:rPr>
              <a:t>VidyaMitra: One platform — Complete career guidance.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13548" y="534114"/>
            <a:ext cx="5457349" cy="405765"/>
          </a:xfrm>
          <a:prstGeom prst="rect">
            <a:avLst/>
          </a:prstGeom>
          <a:noFill/>
        </p:spPr>
        <p:txBody>
          <a:bodyPr wrap="none" lIns="0" tIns="0" rIns="0" bIns="0" rtlCol="0" anchor="t"/>
          <a:lstStyle/>
          <a:p>
            <a:pPr marL="0" indent="0" algn="l">
              <a:lnSpc>
                <a:spcPts val="3150"/>
              </a:lnSpc>
              <a:buNone/>
            </a:pPr>
            <a:r>
              <a:rPr lang="en-US" sz="2550" dirty="0">
                <a:solidFill>
                  <a:srgbClr val="1F1E1E"/>
                </a:solidFill>
                <a:latin typeface="Alexandria Semi Bold" pitchFamily="34" charset="0"/>
                <a:ea typeface="Alexandria Semi Bold" pitchFamily="34" charset="-122"/>
                <a:cs typeface="Alexandria Semi Bold" pitchFamily="34" charset="-120"/>
              </a:rPr>
              <a:t>VidyaMitra's Robust Architecture</a:t>
            </a:r>
            <a:endParaRPr lang="en-US" sz="2550" dirty="0"/>
          </a:p>
        </p:txBody>
      </p:sp>
      <p:pic>
        <p:nvPicPr>
          <p:cNvPr id="3" name="Image 0" descr="preencoded.png"/>
          <p:cNvPicPr>
            <a:picLocks noChangeAspect="1"/>
          </p:cNvPicPr>
          <p:nvPr/>
        </p:nvPicPr>
        <p:blipFill>
          <a:blip r:embed="rId1"/>
          <a:stretch>
            <a:fillRect/>
          </a:stretch>
        </p:blipFill>
        <p:spPr>
          <a:xfrm>
            <a:off x="1713548" y="1159431"/>
            <a:ext cx="11203305" cy="4644747"/>
          </a:xfrm>
          <a:prstGeom prst="rect">
            <a:avLst/>
          </a:prstGeom>
        </p:spPr>
      </p:pic>
      <p:pic>
        <p:nvPicPr>
          <p:cNvPr id="4"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0240" y="4280006"/>
            <a:ext cx="557565" cy="557566"/>
          </a:xfrm>
          <a:prstGeom prst="rect">
            <a:avLst/>
          </a:prstGeom>
        </p:spPr>
      </p:pic>
      <p:sp>
        <p:nvSpPr>
          <p:cNvPr id="5" name="Text 1"/>
          <p:cNvSpPr/>
          <p:nvPr/>
        </p:nvSpPr>
        <p:spPr>
          <a:xfrm>
            <a:off x="2074956" y="4393610"/>
            <a:ext cx="2640943" cy="330184"/>
          </a:xfrm>
          <a:prstGeom prst="rect">
            <a:avLst/>
          </a:prstGeom>
          <a:noFill/>
        </p:spPr>
        <p:txBody>
          <a:bodyPr wrap="none" lIns="0" tIns="0" rIns="0" bIns="0" rtlCol="0" anchor="t"/>
          <a:lstStyle/>
          <a:p>
            <a:pPr marL="0" indent="0" algn="ctr">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AI / DB</a:t>
            </a:r>
            <a:endParaRPr lang="en-US" sz="2050" dirty="0"/>
          </a:p>
        </p:txBody>
      </p:sp>
      <p:sp>
        <p:nvSpPr>
          <p:cNvPr id="6" name="Text 2"/>
          <p:cNvSpPr/>
          <p:nvPr/>
        </p:nvSpPr>
        <p:spPr>
          <a:xfrm>
            <a:off x="9813962" y="4393610"/>
            <a:ext cx="2640943" cy="330184"/>
          </a:xfrm>
          <a:prstGeom prst="rect">
            <a:avLst/>
          </a:prstGeom>
          <a:noFill/>
        </p:spPr>
        <p:txBody>
          <a:bodyPr wrap="none" lIns="0" tIns="0" rIns="0" bIns="0" rtlCol="0" anchor="t"/>
          <a:lstStyle/>
          <a:p>
            <a:pPr marL="0" indent="0" algn="ctr">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Service Layer</a:t>
            </a:r>
            <a:endParaRPr lang="en-US" sz="205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84639" y="4280006"/>
            <a:ext cx="557565" cy="557566"/>
          </a:xfrm>
          <a:prstGeom prst="rect">
            <a:avLst/>
          </a:prstGeom>
        </p:spPr>
      </p:pic>
      <p:sp>
        <p:nvSpPr>
          <p:cNvPr id="8" name="Text 3"/>
          <p:cNvSpPr/>
          <p:nvPr/>
        </p:nvSpPr>
        <p:spPr>
          <a:xfrm>
            <a:off x="9914323" y="2252560"/>
            <a:ext cx="2640943" cy="330183"/>
          </a:xfrm>
          <a:prstGeom prst="rect">
            <a:avLst/>
          </a:prstGeom>
          <a:noFill/>
        </p:spPr>
        <p:txBody>
          <a:bodyPr wrap="none" lIns="0" tIns="0" rIns="0" bIns="0" rtlCol="0" anchor="t"/>
          <a:lstStyle/>
          <a:p>
            <a:pPr marL="0" indent="0" algn="ctr">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React UI</a:t>
            </a:r>
            <a:endParaRPr lang="en-US" sz="2050" dirty="0"/>
          </a:p>
        </p:txBody>
      </p:sp>
      <p:pic>
        <p:nvPicPr>
          <p:cNvPr id="9"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5790" y="2127805"/>
            <a:ext cx="557565" cy="557565"/>
          </a:xfrm>
          <a:prstGeom prst="rect">
            <a:avLst/>
          </a:prstGeom>
        </p:spPr>
      </p:pic>
      <p:sp>
        <p:nvSpPr>
          <p:cNvPr id="10" name="Text 4"/>
          <p:cNvSpPr/>
          <p:nvPr/>
        </p:nvSpPr>
        <p:spPr>
          <a:xfrm>
            <a:off x="2074956" y="2263711"/>
            <a:ext cx="2640943" cy="330183"/>
          </a:xfrm>
          <a:prstGeom prst="rect">
            <a:avLst/>
          </a:prstGeom>
          <a:noFill/>
        </p:spPr>
        <p:txBody>
          <a:bodyPr wrap="none" lIns="0" tIns="0" rIns="0" bIns="0" rtlCol="0" anchor="t"/>
          <a:lstStyle/>
          <a:p>
            <a:pPr marL="0" indent="0" algn="ctr">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User</a:t>
            </a:r>
            <a:endParaRPr lang="en-US" sz="2050" dirty="0"/>
          </a:p>
        </p:txBody>
      </p:sp>
      <p:pic>
        <p:nvPicPr>
          <p:cNvPr id="1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1285" y="2150107"/>
            <a:ext cx="557566" cy="557566"/>
          </a:xfrm>
          <a:prstGeom prst="rect">
            <a:avLst/>
          </a:prstGeom>
        </p:spPr>
      </p:pic>
      <p:sp>
        <p:nvSpPr>
          <p:cNvPr id="12" name="Text 5"/>
          <p:cNvSpPr/>
          <p:nvPr/>
        </p:nvSpPr>
        <p:spPr>
          <a:xfrm>
            <a:off x="1713548" y="5927646"/>
            <a:ext cx="11203305" cy="422434"/>
          </a:xfrm>
          <a:prstGeom prst="rect">
            <a:avLst/>
          </a:prstGeom>
          <a:noFill/>
        </p:spPr>
        <p:txBody>
          <a:bodyPr wrap="square" lIns="0" tIns="0" rIns="0" bIns="0" rtlCol="0" anchor="t"/>
          <a:lstStyle/>
          <a:p>
            <a:pPr marL="0" indent="0" algn="l">
              <a:lnSpc>
                <a:spcPts val="1650"/>
              </a:lnSpc>
              <a:buNone/>
            </a:pPr>
            <a:r>
              <a:rPr lang="en-US" sz="1200" dirty="0">
                <a:solidFill>
                  <a:srgbClr val="3B3535"/>
                </a:solidFill>
                <a:latin typeface="Sora Light" pitchFamily="34" charset="0"/>
                <a:ea typeface="Sora Light" pitchFamily="34" charset="-122"/>
                <a:cs typeface="Sora Light" pitchFamily="34" charset="-120"/>
              </a:rPr>
              <a:t>VidyaMitra is built on a scalable and efficient modern full-stack architecture, ensuring seamless performance and reliable data processing. This design facilitates rapid interaction and accurate AI-driven insights for users.</a:t>
            </a:r>
            <a:endParaRPr lang="en-US" sz="1200" dirty="0"/>
          </a:p>
        </p:txBody>
      </p:sp>
      <p:sp>
        <p:nvSpPr>
          <p:cNvPr id="13" name="Shape 6"/>
          <p:cNvSpPr/>
          <p:nvPr/>
        </p:nvSpPr>
        <p:spPr>
          <a:xfrm>
            <a:off x="1602462" y="6473547"/>
            <a:ext cx="5635704" cy="1221938"/>
          </a:xfrm>
          <a:prstGeom prst="roundRect">
            <a:avLst>
              <a:gd name="adj" fmla="val 9089"/>
            </a:avLst>
          </a:prstGeom>
          <a:solidFill>
            <a:srgbClr val="D3DCF6"/>
          </a:solidFill>
        </p:spPr>
      </p:sp>
      <p:sp>
        <p:nvSpPr>
          <p:cNvPr id="14" name="Text 7"/>
          <p:cNvSpPr/>
          <p:nvPr/>
        </p:nvSpPr>
        <p:spPr>
          <a:xfrm>
            <a:off x="1756648" y="6583323"/>
            <a:ext cx="2357557" cy="253722"/>
          </a:xfrm>
          <a:prstGeom prst="rect">
            <a:avLst/>
          </a:prstGeom>
          <a:noFill/>
        </p:spPr>
        <p:txBody>
          <a:bodyPr wrap="none" lIns="0" tIns="0" rIns="0" bIns="0" rtlCol="0" anchor="t"/>
          <a:lstStyle/>
          <a:p>
            <a:pPr marL="0" indent="0" algn="l">
              <a:lnSpc>
                <a:spcPts val="1950"/>
              </a:lnSpc>
              <a:buNone/>
            </a:pPr>
            <a:r>
              <a:rPr lang="en-US" sz="1550" dirty="0">
                <a:solidFill>
                  <a:srgbClr val="1F1E1E"/>
                </a:solidFill>
                <a:latin typeface="Alexandria Semi Bold" pitchFamily="34" charset="0"/>
                <a:ea typeface="Alexandria Semi Bold" pitchFamily="34" charset="-122"/>
                <a:cs typeface="Alexandria Semi Bold" pitchFamily="34" charset="-120"/>
              </a:rPr>
              <a:t>Frontend Technologies</a:t>
            </a:r>
            <a:endParaRPr lang="en-US" sz="1550" dirty="0"/>
          </a:p>
        </p:txBody>
      </p:sp>
      <p:sp>
        <p:nvSpPr>
          <p:cNvPr id="15" name="Text 8"/>
          <p:cNvSpPr/>
          <p:nvPr/>
        </p:nvSpPr>
        <p:spPr>
          <a:xfrm>
            <a:off x="1756648" y="6946821"/>
            <a:ext cx="5327332" cy="633752"/>
          </a:xfrm>
          <a:prstGeom prst="rect">
            <a:avLst/>
          </a:prstGeom>
          <a:noFill/>
        </p:spPr>
        <p:txBody>
          <a:bodyPr wrap="square" lIns="0" tIns="0" rIns="0" bIns="0" rtlCol="0" anchor="t"/>
          <a:lstStyle/>
          <a:p>
            <a:pPr marL="0" indent="0" algn="l">
              <a:lnSpc>
                <a:spcPts val="1650"/>
              </a:lnSpc>
              <a:buSzPct val="100000"/>
              <a:buNone/>
            </a:pPr>
            <a:r>
              <a:rPr lang="en-US" sz="1200" b="1" dirty="0">
                <a:solidFill>
                  <a:srgbClr val="3B3535"/>
                </a:solidFill>
                <a:latin typeface="Sora Light" pitchFamily="34" charset="0"/>
                <a:ea typeface="Sora Light" pitchFamily="34" charset="-122"/>
                <a:cs typeface="Sora Light" pitchFamily="34" charset="-120"/>
              </a:rPr>
              <a:t>React + TypeScript:</a:t>
            </a:r>
            <a:r>
              <a:rPr lang="en-US" sz="1200" dirty="0">
                <a:solidFill>
                  <a:srgbClr val="3B3535"/>
                </a:solidFill>
                <a:latin typeface="Sora Light" pitchFamily="34" charset="0"/>
                <a:ea typeface="Sora Light" pitchFamily="34" charset="-122"/>
                <a:cs typeface="Sora Light" pitchFamily="34" charset="-120"/>
              </a:rPr>
              <a:t> For a dynamic and type-safe user interface.</a:t>
            </a:r>
            <a:endParaRPr lang="en-US" sz="1200" dirty="0"/>
          </a:p>
          <a:p>
            <a:pPr marL="0" indent="0" algn="l">
              <a:lnSpc>
                <a:spcPts val="1650"/>
              </a:lnSpc>
              <a:buSzPct val="100000"/>
              <a:buNone/>
            </a:pPr>
            <a:r>
              <a:rPr lang="en-US" sz="1200" b="1" dirty="0">
                <a:solidFill>
                  <a:srgbClr val="3B3535"/>
                </a:solidFill>
                <a:latin typeface="Sora Light" pitchFamily="34" charset="0"/>
                <a:ea typeface="Sora Light" pitchFamily="34" charset="-122"/>
                <a:cs typeface="Sora Light" pitchFamily="34" charset="-120"/>
              </a:rPr>
              <a:t>Tailwind CSS:</a:t>
            </a:r>
            <a:r>
              <a:rPr lang="en-US" sz="1200" dirty="0">
                <a:solidFill>
                  <a:srgbClr val="3B3535"/>
                </a:solidFill>
                <a:latin typeface="Sora Light" pitchFamily="34" charset="0"/>
                <a:ea typeface="Sora Light" pitchFamily="34" charset="-122"/>
                <a:cs typeface="Sora Light" pitchFamily="34" charset="-120"/>
              </a:rPr>
              <a:t> For rapid, utility-first styling.</a:t>
            </a:r>
            <a:endParaRPr lang="en-US" sz="1200" dirty="0"/>
          </a:p>
          <a:p>
            <a:pPr marL="0" indent="0" algn="l">
              <a:lnSpc>
                <a:spcPts val="1650"/>
              </a:lnSpc>
              <a:buSzPct val="100000"/>
              <a:buNone/>
            </a:pPr>
            <a:r>
              <a:rPr lang="en-US" sz="1200" b="1" dirty="0">
                <a:solidFill>
                  <a:srgbClr val="3B3535"/>
                </a:solidFill>
                <a:latin typeface="Sora Light" pitchFamily="34" charset="0"/>
                <a:ea typeface="Sora Light" pitchFamily="34" charset="-122"/>
                <a:cs typeface="Sora Light" pitchFamily="34" charset="-120"/>
              </a:rPr>
              <a:t>Recharts:</a:t>
            </a:r>
            <a:r>
              <a:rPr lang="en-US" sz="1200" dirty="0">
                <a:solidFill>
                  <a:srgbClr val="3B3535"/>
                </a:solidFill>
                <a:latin typeface="Sora Light" pitchFamily="34" charset="0"/>
                <a:ea typeface="Sora Light" pitchFamily="34" charset="-122"/>
                <a:cs typeface="Sora Light" pitchFamily="34" charset="-120"/>
              </a:rPr>
              <a:t> For intuitive data visualization and analytics.</a:t>
            </a:r>
            <a:endParaRPr lang="en-US" sz="1200" dirty="0"/>
          </a:p>
        </p:txBody>
      </p:sp>
      <p:sp>
        <p:nvSpPr>
          <p:cNvPr id="16" name="Text 9"/>
          <p:cNvSpPr/>
          <p:nvPr/>
        </p:nvSpPr>
        <p:spPr>
          <a:xfrm>
            <a:off x="7510939" y="6583323"/>
            <a:ext cx="2029539" cy="253722"/>
          </a:xfrm>
          <a:prstGeom prst="rect">
            <a:avLst/>
          </a:prstGeom>
          <a:noFill/>
        </p:spPr>
        <p:txBody>
          <a:bodyPr wrap="none" lIns="0" tIns="0" rIns="0" bIns="0" rtlCol="0" anchor="t"/>
          <a:lstStyle/>
          <a:p>
            <a:pPr marL="0" indent="0" algn="l">
              <a:lnSpc>
                <a:spcPts val="1950"/>
              </a:lnSpc>
              <a:buNone/>
            </a:pPr>
            <a:r>
              <a:rPr lang="en-US" sz="1550" dirty="0">
                <a:solidFill>
                  <a:srgbClr val="1F1E1E"/>
                </a:solidFill>
                <a:latin typeface="Alexandria Semi Bold" pitchFamily="34" charset="0"/>
                <a:ea typeface="Alexandria Semi Bold" pitchFamily="34" charset="-122"/>
                <a:cs typeface="Alexandria Semi Bold" pitchFamily="34" charset="-120"/>
              </a:rPr>
              <a:t>Backend &amp; Services</a:t>
            </a:r>
            <a:endParaRPr lang="en-US" sz="1550" dirty="0"/>
          </a:p>
        </p:txBody>
      </p:sp>
      <p:sp>
        <p:nvSpPr>
          <p:cNvPr id="17" name="Text 10"/>
          <p:cNvSpPr/>
          <p:nvPr/>
        </p:nvSpPr>
        <p:spPr>
          <a:xfrm>
            <a:off x="7510939" y="6946821"/>
            <a:ext cx="5413534" cy="633752"/>
          </a:xfrm>
          <a:prstGeom prst="rect">
            <a:avLst/>
          </a:prstGeom>
          <a:noFill/>
        </p:spPr>
        <p:txBody>
          <a:bodyPr wrap="square" lIns="0" tIns="0" rIns="0" bIns="0" rtlCol="0" anchor="t"/>
          <a:lstStyle/>
          <a:p>
            <a:pPr marL="0" indent="0" algn="l">
              <a:lnSpc>
                <a:spcPts val="1650"/>
              </a:lnSpc>
              <a:buSzPct val="100000"/>
              <a:buNone/>
            </a:pPr>
            <a:r>
              <a:rPr lang="en-US" sz="1200" b="1" dirty="0">
                <a:solidFill>
                  <a:srgbClr val="3B3535"/>
                </a:solidFill>
                <a:latin typeface="Sora Light" pitchFamily="34" charset="0"/>
                <a:ea typeface="Sora Light" pitchFamily="34" charset="-122"/>
                <a:cs typeface="Sora Light" pitchFamily="34" charset="-120"/>
              </a:rPr>
              <a:t>Google Gemini AI:</a:t>
            </a:r>
            <a:r>
              <a:rPr lang="en-US" sz="1200" dirty="0">
                <a:solidFill>
                  <a:srgbClr val="3B3535"/>
                </a:solidFill>
                <a:latin typeface="Sora Light" pitchFamily="34" charset="0"/>
                <a:ea typeface="Sora Light" pitchFamily="34" charset="-122"/>
                <a:cs typeface="Sora Light" pitchFamily="34" charset="-120"/>
              </a:rPr>
              <a:t> Core intelligence for all AI-driven features.</a:t>
            </a:r>
            <a:endParaRPr lang="en-US" sz="1200" dirty="0"/>
          </a:p>
          <a:p>
            <a:pPr marL="0" indent="0" algn="l">
              <a:lnSpc>
                <a:spcPts val="1650"/>
              </a:lnSpc>
              <a:buSzPct val="100000"/>
              <a:buNone/>
            </a:pPr>
            <a:r>
              <a:rPr lang="en-US" sz="1200" b="1" dirty="0">
                <a:solidFill>
                  <a:srgbClr val="3B3535"/>
                </a:solidFill>
                <a:latin typeface="Sora Light" pitchFamily="34" charset="0"/>
                <a:ea typeface="Sora Light" pitchFamily="34" charset="-122"/>
                <a:cs typeface="Sora Light" pitchFamily="34" charset="-120"/>
              </a:rPr>
              <a:t>Supabase Cloud Database:</a:t>
            </a:r>
            <a:r>
              <a:rPr lang="en-US" sz="1200" dirty="0">
                <a:solidFill>
                  <a:srgbClr val="3B3535"/>
                </a:solidFill>
                <a:latin typeface="Sora Light" pitchFamily="34" charset="0"/>
                <a:ea typeface="Sora Light" pitchFamily="34" charset="-122"/>
                <a:cs typeface="Sora Light" pitchFamily="34" charset="-120"/>
              </a:rPr>
              <a:t> For secure and scalable data storage and management.</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2713" y="602813"/>
            <a:ext cx="7238762" cy="565904"/>
          </a:xfrm>
          <a:prstGeom prst="rect">
            <a:avLst/>
          </a:prstGeom>
          <a:noFill/>
        </p:spPr>
        <p:txBody>
          <a:bodyPr wrap="none" lIns="0" tIns="0" rIns="0" bIns="0" rtlCol="0" anchor="t"/>
          <a:lstStyle/>
          <a:p>
            <a:pPr marL="0" indent="0" algn="l">
              <a:lnSpc>
                <a:spcPts val="4450"/>
              </a:lnSpc>
              <a:buNone/>
            </a:pPr>
            <a:r>
              <a:rPr lang="en-US" sz="3550" dirty="0">
                <a:solidFill>
                  <a:srgbClr val="1F1E1E"/>
                </a:solidFill>
                <a:latin typeface="Alexandria Semi Bold" pitchFamily="34" charset="0"/>
                <a:ea typeface="Alexandria Semi Bold" pitchFamily="34" charset="-122"/>
                <a:cs typeface="Alexandria Semi Bold" pitchFamily="34" charset="-120"/>
              </a:rPr>
              <a:t>Intelligent AI Model Integration</a:t>
            </a:r>
            <a:endParaRPr lang="en-US" sz="3550" dirty="0"/>
          </a:p>
        </p:txBody>
      </p:sp>
      <p:sp>
        <p:nvSpPr>
          <p:cNvPr id="4" name="Text 1"/>
          <p:cNvSpPr/>
          <p:nvPr/>
        </p:nvSpPr>
        <p:spPr>
          <a:xfrm>
            <a:off x="752713" y="1488877"/>
            <a:ext cx="7638574" cy="1027986"/>
          </a:xfrm>
          <a:prstGeom prst="rect">
            <a:avLst/>
          </a:prstGeom>
          <a:noFill/>
        </p:spPr>
        <p:txBody>
          <a:bodyPr wrap="squar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Our selection of AI models is meticulously optimized for both performance and speed, ensuring VidyaMitra delivers fast, accurate, and relevant career insights to students.</a:t>
            </a:r>
            <a:endParaRPr lang="en-US" sz="1650" dirty="0"/>
          </a:p>
        </p:txBody>
      </p:sp>
      <p:sp>
        <p:nvSpPr>
          <p:cNvPr id="5" name="Shape 2"/>
          <p:cNvSpPr/>
          <p:nvPr/>
        </p:nvSpPr>
        <p:spPr>
          <a:xfrm>
            <a:off x="752713" y="2757011"/>
            <a:ext cx="2403872" cy="4869656"/>
          </a:xfrm>
          <a:prstGeom prst="roundRect">
            <a:avLst>
              <a:gd name="adj" fmla="val 3758"/>
            </a:avLst>
          </a:prstGeom>
          <a:solidFill>
            <a:srgbClr val="D5DCF6"/>
          </a:solidFill>
          <a:ln w="7620">
            <a:solidFill>
              <a:srgbClr val="BBC2DC"/>
            </a:solidFill>
            <a:prstDash val="solid"/>
          </a:ln>
        </p:spPr>
      </p:sp>
      <p:sp>
        <p:nvSpPr>
          <p:cNvPr id="6" name="Shape 3"/>
          <p:cNvSpPr/>
          <p:nvPr/>
        </p:nvSpPr>
        <p:spPr>
          <a:xfrm>
            <a:off x="975360" y="2979658"/>
            <a:ext cx="645200" cy="645200"/>
          </a:xfrm>
          <a:prstGeom prst="roundRect">
            <a:avLst>
              <a:gd name="adj" fmla="val 14170932"/>
            </a:avLst>
          </a:prstGeom>
          <a:solidFill>
            <a:srgbClr val="1A2D7A"/>
          </a:solidFill>
        </p:spPr>
      </p:sp>
      <p:pic>
        <p:nvPicPr>
          <p:cNvPr id="7"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763" y="3157061"/>
            <a:ext cx="290274" cy="290274"/>
          </a:xfrm>
          <a:prstGeom prst="rect">
            <a:avLst/>
          </a:prstGeom>
        </p:spPr>
      </p:pic>
      <p:sp>
        <p:nvSpPr>
          <p:cNvPr id="8" name="Text 4"/>
          <p:cNvSpPr/>
          <p:nvPr/>
        </p:nvSpPr>
        <p:spPr>
          <a:xfrm>
            <a:off x="975360" y="3838337"/>
            <a:ext cx="1958578" cy="353735"/>
          </a:xfrm>
          <a:prstGeom prst="rect">
            <a:avLst/>
          </a:prstGeom>
          <a:noFill/>
        </p:spPr>
        <p:txBody>
          <a:bodyPr wrap="none" lIns="0" tIns="0" rIns="0" bIns="0" rtlCol="0" anchor="t"/>
          <a:lstStyle/>
          <a:p>
            <a:pPr marL="0" indent="0" algn="l">
              <a:lnSpc>
                <a:spcPts val="2750"/>
              </a:lnSpc>
              <a:buNone/>
            </a:pPr>
            <a:r>
              <a:rPr lang="en-US" sz="2200" dirty="0">
                <a:solidFill>
                  <a:srgbClr val="3B3535"/>
                </a:solidFill>
                <a:latin typeface="Alexandria Semi Bold" pitchFamily="34" charset="0"/>
                <a:ea typeface="Alexandria Semi Bold" pitchFamily="34" charset="-122"/>
                <a:cs typeface="Alexandria Semi Bold" pitchFamily="34" charset="-120"/>
              </a:rPr>
              <a:t>Gemini 3 Pro</a:t>
            </a:r>
            <a:endParaRPr lang="en-US" sz="2200" dirty="0"/>
          </a:p>
        </p:txBody>
      </p:sp>
      <p:sp>
        <p:nvSpPr>
          <p:cNvPr id="9" name="Text 5"/>
          <p:cNvSpPr/>
          <p:nvPr/>
        </p:nvSpPr>
        <p:spPr>
          <a:xfrm>
            <a:off x="975360" y="4320064"/>
            <a:ext cx="1958578" cy="3083957"/>
          </a:xfrm>
          <a:prstGeom prst="rect">
            <a:avLst/>
          </a:prstGeom>
          <a:noFill/>
        </p:spPr>
        <p:txBody>
          <a:bodyPr wrap="squar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Powers comprehensive resume analysis, intelligent roadmap generation, and nuanced interview evaluation.</a:t>
            </a:r>
            <a:endParaRPr lang="en-US" sz="1650" dirty="0"/>
          </a:p>
        </p:txBody>
      </p:sp>
      <p:sp>
        <p:nvSpPr>
          <p:cNvPr id="10" name="Shape 6"/>
          <p:cNvSpPr/>
          <p:nvPr/>
        </p:nvSpPr>
        <p:spPr>
          <a:xfrm>
            <a:off x="3370064" y="2757011"/>
            <a:ext cx="2403872" cy="4869656"/>
          </a:xfrm>
          <a:prstGeom prst="roundRect">
            <a:avLst>
              <a:gd name="adj" fmla="val 3758"/>
            </a:avLst>
          </a:prstGeom>
          <a:solidFill>
            <a:srgbClr val="D5DCF6"/>
          </a:solidFill>
          <a:ln w="7620">
            <a:solidFill>
              <a:srgbClr val="BBC2DC"/>
            </a:solidFill>
            <a:prstDash val="solid"/>
          </a:ln>
        </p:spPr>
      </p:sp>
      <p:sp>
        <p:nvSpPr>
          <p:cNvPr id="11" name="Shape 7"/>
          <p:cNvSpPr/>
          <p:nvPr/>
        </p:nvSpPr>
        <p:spPr>
          <a:xfrm>
            <a:off x="3592711" y="2979658"/>
            <a:ext cx="645200" cy="645200"/>
          </a:xfrm>
          <a:prstGeom prst="roundRect">
            <a:avLst>
              <a:gd name="adj" fmla="val 14170932"/>
            </a:avLst>
          </a:prstGeom>
          <a:solidFill>
            <a:srgbClr val="1A2D7A"/>
          </a:solidFill>
        </p:spPr>
      </p:sp>
      <p:pic>
        <p:nvPicPr>
          <p:cNvPr id="12"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4" y="3157061"/>
            <a:ext cx="290274" cy="290274"/>
          </a:xfrm>
          <a:prstGeom prst="rect">
            <a:avLst/>
          </a:prstGeom>
        </p:spPr>
      </p:pic>
      <p:sp>
        <p:nvSpPr>
          <p:cNvPr id="13" name="Text 8"/>
          <p:cNvSpPr/>
          <p:nvPr/>
        </p:nvSpPr>
        <p:spPr>
          <a:xfrm>
            <a:off x="3592711" y="3838337"/>
            <a:ext cx="1958578" cy="353735"/>
          </a:xfrm>
          <a:prstGeom prst="rect">
            <a:avLst/>
          </a:prstGeom>
          <a:noFill/>
        </p:spPr>
        <p:txBody>
          <a:bodyPr wrap="none" lIns="0" tIns="0" rIns="0" bIns="0" rtlCol="0" anchor="t"/>
          <a:lstStyle/>
          <a:p>
            <a:pPr marL="0" indent="0" algn="l">
              <a:lnSpc>
                <a:spcPts val="2750"/>
              </a:lnSpc>
              <a:buNone/>
            </a:pPr>
            <a:r>
              <a:rPr lang="en-US" sz="2200" dirty="0">
                <a:solidFill>
                  <a:srgbClr val="3B3535"/>
                </a:solidFill>
                <a:latin typeface="Alexandria Semi Bold" pitchFamily="34" charset="0"/>
                <a:ea typeface="Alexandria Semi Bold" pitchFamily="34" charset="-122"/>
                <a:cs typeface="Alexandria Semi Bold" pitchFamily="34" charset="-120"/>
              </a:rPr>
              <a:t>Gemini Flash</a:t>
            </a:r>
            <a:endParaRPr lang="en-US" sz="2200" dirty="0"/>
          </a:p>
        </p:txBody>
      </p:sp>
      <p:sp>
        <p:nvSpPr>
          <p:cNvPr id="14" name="Text 9"/>
          <p:cNvSpPr/>
          <p:nvPr/>
        </p:nvSpPr>
        <p:spPr>
          <a:xfrm>
            <a:off x="3592711" y="4320064"/>
            <a:ext cx="1958578" cy="2398633"/>
          </a:xfrm>
          <a:prstGeom prst="rect">
            <a:avLst/>
          </a:prstGeom>
          <a:noFill/>
        </p:spPr>
        <p:txBody>
          <a:bodyPr wrap="squar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Utilized for dynamic and efficient technical quiz generation, ensuring relevant and challenging content.</a:t>
            </a:r>
            <a:endParaRPr lang="en-US" sz="1650" dirty="0"/>
          </a:p>
        </p:txBody>
      </p:sp>
      <p:sp>
        <p:nvSpPr>
          <p:cNvPr id="15" name="Shape 10"/>
          <p:cNvSpPr/>
          <p:nvPr/>
        </p:nvSpPr>
        <p:spPr>
          <a:xfrm>
            <a:off x="5987415" y="2757011"/>
            <a:ext cx="2403872" cy="4869656"/>
          </a:xfrm>
          <a:prstGeom prst="roundRect">
            <a:avLst>
              <a:gd name="adj" fmla="val 3758"/>
            </a:avLst>
          </a:prstGeom>
          <a:solidFill>
            <a:srgbClr val="D5DCF6"/>
          </a:solidFill>
          <a:ln w="7620">
            <a:solidFill>
              <a:srgbClr val="BBC2DC"/>
            </a:solidFill>
            <a:prstDash val="solid"/>
          </a:ln>
        </p:spPr>
      </p:sp>
      <p:sp>
        <p:nvSpPr>
          <p:cNvPr id="16" name="Shape 11"/>
          <p:cNvSpPr/>
          <p:nvPr/>
        </p:nvSpPr>
        <p:spPr>
          <a:xfrm>
            <a:off x="6210062" y="2979658"/>
            <a:ext cx="645200" cy="645200"/>
          </a:xfrm>
          <a:prstGeom prst="roundRect">
            <a:avLst>
              <a:gd name="adj" fmla="val 14170932"/>
            </a:avLst>
          </a:prstGeom>
          <a:solidFill>
            <a:srgbClr val="1A2D7A"/>
          </a:solidFill>
        </p:spPr>
      </p:sp>
      <p:pic>
        <p:nvPicPr>
          <p:cNvPr id="17"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7465" y="3157061"/>
            <a:ext cx="290274" cy="290274"/>
          </a:xfrm>
          <a:prstGeom prst="rect">
            <a:avLst/>
          </a:prstGeom>
        </p:spPr>
      </p:pic>
      <p:sp>
        <p:nvSpPr>
          <p:cNvPr id="18" name="Text 12"/>
          <p:cNvSpPr/>
          <p:nvPr/>
        </p:nvSpPr>
        <p:spPr>
          <a:xfrm>
            <a:off x="6210062" y="3838337"/>
            <a:ext cx="1958578" cy="707469"/>
          </a:xfrm>
          <a:prstGeom prst="rect">
            <a:avLst/>
          </a:prstGeom>
          <a:noFill/>
        </p:spPr>
        <p:txBody>
          <a:bodyPr wrap="square" lIns="0" tIns="0" rIns="0" bIns="0" rtlCol="0" anchor="t"/>
          <a:lstStyle/>
          <a:p>
            <a:pPr marL="0" indent="0" algn="l">
              <a:lnSpc>
                <a:spcPts val="2750"/>
              </a:lnSpc>
              <a:buNone/>
            </a:pPr>
            <a:r>
              <a:rPr lang="en-US" sz="2200" dirty="0">
                <a:solidFill>
                  <a:srgbClr val="3B3535"/>
                </a:solidFill>
                <a:latin typeface="Alexandria Semi Bold" pitchFamily="34" charset="0"/>
                <a:ea typeface="Alexandria Semi Bold" pitchFamily="34" charset="-122"/>
                <a:cs typeface="Alexandria Semi Bold" pitchFamily="34" charset="-120"/>
              </a:rPr>
              <a:t>Gemini Flash TTS</a:t>
            </a:r>
            <a:endParaRPr lang="en-US" sz="2200" dirty="0"/>
          </a:p>
        </p:txBody>
      </p:sp>
      <p:sp>
        <p:nvSpPr>
          <p:cNvPr id="19" name="Text 13"/>
          <p:cNvSpPr/>
          <p:nvPr/>
        </p:nvSpPr>
        <p:spPr>
          <a:xfrm>
            <a:off x="6210062" y="4673798"/>
            <a:ext cx="1958578" cy="2398633"/>
          </a:xfrm>
          <a:prstGeom prst="rect">
            <a:avLst/>
          </a:prstGeom>
          <a:noFill/>
        </p:spPr>
        <p:txBody>
          <a:bodyPr wrap="squar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Enables realistic voice-enabled interview simulations, enhancing the user's practice experience.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664250"/>
            <a:ext cx="10017681" cy="570071"/>
          </a:xfrm>
          <a:prstGeom prst="rect">
            <a:avLst/>
          </a:prstGeom>
          <a:noFill/>
        </p:spPr>
        <p:txBody>
          <a:bodyPr wrap="none" lIns="0" tIns="0" rIns="0" bIns="0" rtlCol="0" anchor="t"/>
          <a:lstStyle/>
          <a:p>
            <a:pPr marL="0" indent="0" algn="l">
              <a:lnSpc>
                <a:spcPts val="4450"/>
              </a:lnSpc>
              <a:buNone/>
            </a:pPr>
            <a:r>
              <a:rPr lang="en-US" sz="3550" dirty="0">
                <a:solidFill>
                  <a:srgbClr val="1F1E1E"/>
                </a:solidFill>
                <a:latin typeface="Alexandria Semi Bold" pitchFamily="34" charset="0"/>
                <a:ea typeface="Alexandria Semi Bold" pitchFamily="34" charset="-122"/>
                <a:cs typeface="Alexandria Semi Bold" pitchFamily="34" charset="-120"/>
              </a:rPr>
              <a:t>Core Features: Enhancing Career Readiness</a:t>
            </a:r>
            <a:endParaRPr lang="en-US" sz="3550" dirty="0"/>
          </a:p>
        </p:txBody>
      </p:sp>
      <p:sp>
        <p:nvSpPr>
          <p:cNvPr id="3" name="Text 1"/>
          <p:cNvSpPr/>
          <p:nvPr/>
        </p:nvSpPr>
        <p:spPr>
          <a:xfrm>
            <a:off x="758309" y="1667589"/>
            <a:ext cx="13113782" cy="693420"/>
          </a:xfrm>
          <a:prstGeom prst="rect">
            <a:avLst/>
          </a:prstGeom>
          <a:noFill/>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VidyaMitra offers a suite of powerful features designed to cover every aspect of career preparation, from foundational documents to advanced interview techniques.</a:t>
            </a:r>
            <a:endParaRPr lang="en-US" sz="1700" dirty="0"/>
          </a:p>
        </p:txBody>
      </p:sp>
      <p:pic>
        <p:nvPicPr>
          <p:cNvPr id="4" name="Image 0" descr="preencoded.png"/>
          <p:cNvPicPr>
            <a:picLocks noChangeAspect="1"/>
          </p:cNvPicPr>
          <p:nvPr/>
        </p:nvPicPr>
        <p:blipFill>
          <a:blip r:embed="rId1"/>
          <a:stretch>
            <a:fillRect/>
          </a:stretch>
        </p:blipFill>
        <p:spPr>
          <a:xfrm>
            <a:off x="758309" y="2604730"/>
            <a:ext cx="891778" cy="891778"/>
          </a:xfrm>
          <a:prstGeom prst="rect">
            <a:avLst/>
          </a:prstGeom>
        </p:spPr>
      </p:pic>
      <p:sp>
        <p:nvSpPr>
          <p:cNvPr id="5" name="Text 2"/>
          <p:cNvSpPr/>
          <p:nvPr/>
        </p:nvSpPr>
        <p:spPr>
          <a:xfrm>
            <a:off x="1920835" y="2604730"/>
            <a:ext cx="1912858" cy="1282660"/>
          </a:xfrm>
          <a:prstGeom prst="rect">
            <a:avLst/>
          </a:prstGeom>
          <a:noFill/>
        </p:spPr>
        <p:txBody>
          <a:bodyPr wrap="square" lIns="0" tIns="0" rIns="0" bIns="0" rtlCol="0" anchor="t"/>
          <a:lstStyle/>
          <a:p>
            <a:pPr marL="0" indent="0" algn="l">
              <a:lnSpc>
                <a:spcPts val="3350"/>
              </a:lnSpc>
              <a:buNone/>
            </a:pPr>
            <a:r>
              <a:rPr lang="en-US" sz="2000" b="1" dirty="0">
                <a:solidFill>
                  <a:srgbClr val="3B3535"/>
                </a:solidFill>
                <a:latin typeface="+mj-lt"/>
                <a:ea typeface="Alexandria Semi Bold" pitchFamily="34" charset="-122"/>
                <a:cs typeface="+mj-lt"/>
              </a:rPr>
              <a:t>Smart Resume Analysis</a:t>
            </a:r>
            <a:endParaRPr lang="en-US" sz="2000" b="1" dirty="0">
              <a:latin typeface="+mj-lt"/>
              <a:cs typeface="+mj-lt"/>
            </a:endParaRPr>
          </a:p>
        </p:txBody>
      </p:sp>
      <p:sp>
        <p:nvSpPr>
          <p:cNvPr id="6" name="Text 3"/>
          <p:cNvSpPr/>
          <p:nvPr/>
        </p:nvSpPr>
        <p:spPr>
          <a:xfrm>
            <a:off x="1920875" y="3926205"/>
            <a:ext cx="2105660" cy="2864485"/>
          </a:xfrm>
          <a:prstGeom prst="rect">
            <a:avLst/>
          </a:prstGeom>
          <a:noFill/>
        </p:spPr>
        <p:txBody>
          <a:bodyPr wrap="square" lIns="0" tIns="0" rIns="0" bIns="0" rtlCol="0" anchor="t"/>
          <a:lstStyle/>
          <a:p>
            <a:pPr marL="285750" indent="-285750" algn="l">
              <a:lnSpc>
                <a:spcPct val="150000"/>
              </a:lnSpc>
              <a:buFont typeface="Arial" panose="020B0604020202020204" pitchFamily="34" charset="0"/>
              <a:buChar char="•"/>
            </a:pPr>
            <a:r>
              <a:rPr lang="en-US" sz="1700" dirty="0">
                <a:solidFill>
                  <a:srgbClr val="3B3535"/>
                </a:solidFill>
                <a:latin typeface="Sora Light" pitchFamily="34" charset="0"/>
                <a:ea typeface="Sora Light" pitchFamily="34" charset="-122"/>
                <a:cs typeface="Sora Light" pitchFamily="34" charset="-120"/>
              </a:rPr>
              <a:t>Multimodal input (PDF + text) for comprehensive ATS scoring, skill identification, and actionable improvement suggestions.</a:t>
            </a:r>
            <a:endParaRPr lang="en-US" sz="1700" dirty="0"/>
          </a:p>
        </p:txBody>
      </p:sp>
      <p:pic>
        <p:nvPicPr>
          <p:cNvPr id="7" name="Image 1" descr="preencoded.png"/>
          <p:cNvPicPr>
            <a:picLocks noChangeAspect="1"/>
          </p:cNvPicPr>
          <p:nvPr/>
        </p:nvPicPr>
        <p:blipFill>
          <a:blip r:embed="rId2"/>
          <a:stretch>
            <a:fillRect/>
          </a:stretch>
        </p:blipFill>
        <p:spPr>
          <a:xfrm>
            <a:off x="4104442" y="2604730"/>
            <a:ext cx="891778" cy="891778"/>
          </a:xfrm>
          <a:prstGeom prst="rect">
            <a:avLst/>
          </a:prstGeom>
        </p:spPr>
      </p:pic>
      <p:sp>
        <p:nvSpPr>
          <p:cNvPr id="8" name="Text 4"/>
          <p:cNvSpPr/>
          <p:nvPr/>
        </p:nvSpPr>
        <p:spPr>
          <a:xfrm>
            <a:off x="5266968" y="2604730"/>
            <a:ext cx="1912858" cy="855107"/>
          </a:xfrm>
          <a:prstGeom prst="rect">
            <a:avLst/>
          </a:prstGeom>
          <a:noFill/>
        </p:spPr>
        <p:txBody>
          <a:bodyPr wrap="square" lIns="0" tIns="0" rIns="0" bIns="0" rtlCol="0" anchor="t"/>
          <a:lstStyle/>
          <a:p>
            <a:pPr marL="0" indent="0" algn="l">
              <a:lnSpc>
                <a:spcPts val="3350"/>
              </a:lnSpc>
              <a:buNone/>
            </a:pPr>
            <a:r>
              <a:rPr lang="en-US" sz="2000" b="1" dirty="0">
                <a:solidFill>
                  <a:srgbClr val="3B3535"/>
                </a:solidFill>
                <a:latin typeface="+mj-lt"/>
                <a:ea typeface="Alexandria Semi Bold" pitchFamily="34" charset="-122"/>
                <a:cs typeface="+mj-lt"/>
              </a:rPr>
              <a:t>AI Mock Interviews</a:t>
            </a:r>
            <a:endParaRPr lang="en-US" sz="2000" b="1" dirty="0">
              <a:latin typeface="+mj-lt"/>
              <a:cs typeface="+mj-lt"/>
            </a:endParaRPr>
          </a:p>
        </p:txBody>
      </p:sp>
      <p:sp>
        <p:nvSpPr>
          <p:cNvPr id="9" name="Text 5"/>
          <p:cNvSpPr/>
          <p:nvPr/>
        </p:nvSpPr>
        <p:spPr>
          <a:xfrm>
            <a:off x="5266690" y="3888105"/>
            <a:ext cx="2175510" cy="3168650"/>
          </a:xfrm>
          <a:prstGeom prst="rect">
            <a:avLst/>
          </a:prstGeom>
          <a:noFill/>
        </p:spPr>
        <p:txBody>
          <a:bodyPr wrap="square" lIns="0" tIns="0" rIns="0" bIns="0" rtlCol="0" anchor="t"/>
          <a:lstStyle/>
          <a:p>
            <a:pPr marL="285750" indent="-285750" algn="l">
              <a:lnSpc>
                <a:spcPts val="2700"/>
              </a:lnSpc>
              <a:buFont typeface="Arial" panose="020B0604020202020204" pitchFamily="34" charset="0"/>
              <a:buChar char="•"/>
            </a:pPr>
            <a:r>
              <a:rPr lang="en-US" sz="1700" dirty="0">
                <a:solidFill>
                  <a:srgbClr val="3B3535"/>
                </a:solidFill>
                <a:latin typeface="Sora Light" pitchFamily="34" charset="0"/>
                <a:ea typeface="Sora Light" pitchFamily="34" charset="-122"/>
                <a:cs typeface="Sora Light" pitchFamily="34" charset="-120"/>
              </a:rPr>
              <a:t>Conduct technical, HR, and managerial rounds with voice-enabled interaction, receiving score-based evaluation and detailed feedback.</a:t>
            </a:r>
            <a:endParaRPr lang="en-US" sz="1700" dirty="0"/>
          </a:p>
        </p:txBody>
      </p:sp>
      <p:pic>
        <p:nvPicPr>
          <p:cNvPr id="10" name="Image 2" descr="preencoded.png"/>
          <p:cNvPicPr>
            <a:picLocks noChangeAspect="1"/>
          </p:cNvPicPr>
          <p:nvPr/>
        </p:nvPicPr>
        <p:blipFill>
          <a:blip r:embed="rId3"/>
          <a:stretch>
            <a:fillRect/>
          </a:stretch>
        </p:blipFill>
        <p:spPr>
          <a:xfrm>
            <a:off x="7450574" y="2604730"/>
            <a:ext cx="891778" cy="891778"/>
          </a:xfrm>
          <a:prstGeom prst="rect">
            <a:avLst/>
          </a:prstGeom>
        </p:spPr>
      </p:pic>
      <p:sp>
        <p:nvSpPr>
          <p:cNvPr id="11" name="Text 6"/>
          <p:cNvSpPr/>
          <p:nvPr/>
        </p:nvSpPr>
        <p:spPr>
          <a:xfrm>
            <a:off x="8613775" y="2594610"/>
            <a:ext cx="2141855" cy="1349375"/>
          </a:xfrm>
          <a:prstGeom prst="rect">
            <a:avLst/>
          </a:prstGeom>
          <a:noFill/>
        </p:spPr>
        <p:txBody>
          <a:bodyPr wrap="square" lIns="0" tIns="0" rIns="0" bIns="0" rtlCol="0" anchor="t"/>
          <a:lstStyle/>
          <a:p>
            <a:pPr marL="0" indent="0" algn="l">
              <a:lnSpc>
                <a:spcPts val="3350"/>
              </a:lnSpc>
              <a:buNone/>
            </a:pPr>
            <a:r>
              <a:rPr lang="en-US" sz="2000" b="1" dirty="0">
                <a:solidFill>
                  <a:srgbClr val="3B3535"/>
                </a:solidFill>
                <a:latin typeface="+mj-lt"/>
                <a:ea typeface="Alexandria Semi Bold" pitchFamily="34" charset="-122"/>
                <a:cs typeface="+mj-lt"/>
              </a:rPr>
              <a:t>Personalized Learning</a:t>
            </a:r>
            <a:r>
              <a:rPr lang="en-IN" altLang="en-US" sz="2000" b="1" dirty="0">
                <a:solidFill>
                  <a:srgbClr val="3B3535"/>
                </a:solidFill>
                <a:latin typeface="+mj-lt"/>
                <a:ea typeface="Alexandria Semi Bold" pitchFamily="34" charset="-122"/>
                <a:cs typeface="+mj-lt"/>
              </a:rPr>
              <a:t> </a:t>
            </a:r>
            <a:r>
              <a:rPr lang="en-US" sz="2000" b="1" dirty="0">
                <a:solidFill>
                  <a:srgbClr val="3B3535"/>
                </a:solidFill>
                <a:latin typeface="+mj-lt"/>
                <a:ea typeface="Alexandria Semi Bold" pitchFamily="34" charset="-122"/>
                <a:cs typeface="+mj-lt"/>
              </a:rPr>
              <a:t>Roadmaps</a:t>
            </a:r>
            <a:endParaRPr lang="en-US" sz="2000" b="1" dirty="0">
              <a:latin typeface="+mj-lt"/>
              <a:cs typeface="+mj-lt"/>
            </a:endParaRPr>
          </a:p>
        </p:txBody>
      </p:sp>
      <p:sp>
        <p:nvSpPr>
          <p:cNvPr id="12" name="Text 7"/>
          <p:cNvSpPr/>
          <p:nvPr/>
        </p:nvSpPr>
        <p:spPr>
          <a:xfrm>
            <a:off x="8613140" y="3887470"/>
            <a:ext cx="2170430" cy="3677920"/>
          </a:xfrm>
          <a:prstGeom prst="rect">
            <a:avLst/>
          </a:prstGeom>
          <a:noFill/>
        </p:spPr>
        <p:txBody>
          <a:bodyPr wrap="square" lIns="0" tIns="0" rIns="0" bIns="0" rtlCol="0" anchor="t"/>
          <a:lstStyle/>
          <a:p>
            <a:pPr marL="285750" indent="-285750" algn="l">
              <a:lnSpc>
                <a:spcPts val="2700"/>
              </a:lnSpc>
              <a:buFont typeface="Arial" panose="020B0604020202020204" pitchFamily="34" charset="0"/>
              <a:buChar char="•"/>
            </a:pPr>
            <a:r>
              <a:rPr lang="en-US" sz="1700" dirty="0">
                <a:solidFill>
                  <a:srgbClr val="3B3535"/>
                </a:solidFill>
                <a:latin typeface="Sora Light" pitchFamily="34" charset="0"/>
                <a:ea typeface="Sora Light" pitchFamily="34" charset="-122"/>
                <a:cs typeface="Sora Light" pitchFamily="34" charset="-120"/>
              </a:rPr>
              <a:t>Generate customized, skill-based modules that outline structured career paths, helping students acquire relevant competencies.</a:t>
            </a:r>
            <a:endParaRPr lang="en-US" sz="1700" dirty="0"/>
          </a:p>
        </p:txBody>
      </p:sp>
      <p:pic>
        <p:nvPicPr>
          <p:cNvPr id="13" name="Image 3" descr="preencoded.png"/>
          <p:cNvPicPr>
            <a:picLocks noChangeAspect="1"/>
          </p:cNvPicPr>
          <p:nvPr/>
        </p:nvPicPr>
        <p:blipFill>
          <a:blip r:embed="rId4"/>
          <a:stretch>
            <a:fillRect/>
          </a:stretch>
        </p:blipFill>
        <p:spPr>
          <a:xfrm>
            <a:off x="10796707" y="2604730"/>
            <a:ext cx="891778" cy="891778"/>
          </a:xfrm>
          <a:prstGeom prst="rect">
            <a:avLst/>
          </a:prstGeom>
        </p:spPr>
      </p:pic>
      <p:sp>
        <p:nvSpPr>
          <p:cNvPr id="14" name="Text 8"/>
          <p:cNvSpPr/>
          <p:nvPr/>
        </p:nvSpPr>
        <p:spPr>
          <a:xfrm>
            <a:off x="11959233" y="2604730"/>
            <a:ext cx="1912858" cy="1282660"/>
          </a:xfrm>
          <a:prstGeom prst="rect">
            <a:avLst/>
          </a:prstGeom>
          <a:noFill/>
        </p:spPr>
        <p:txBody>
          <a:bodyPr wrap="square" lIns="0" tIns="0" rIns="0" bIns="0" rtlCol="0" anchor="t"/>
          <a:lstStyle/>
          <a:p>
            <a:pPr marL="0" indent="0" algn="l">
              <a:lnSpc>
                <a:spcPts val="3350"/>
              </a:lnSpc>
              <a:buNone/>
            </a:pPr>
            <a:r>
              <a:rPr lang="en-US" sz="2000" b="1" dirty="0">
                <a:solidFill>
                  <a:srgbClr val="3B3535"/>
                </a:solidFill>
                <a:latin typeface="+mj-lt"/>
                <a:ea typeface="Alexandria Semi Bold" pitchFamily="34" charset="-122"/>
                <a:cs typeface="+mj-lt"/>
              </a:rPr>
              <a:t>Performance Tracking</a:t>
            </a:r>
            <a:endParaRPr lang="en-US" sz="2000" b="1" dirty="0">
              <a:latin typeface="+mj-lt"/>
              <a:cs typeface="+mj-lt"/>
            </a:endParaRPr>
          </a:p>
        </p:txBody>
      </p:sp>
      <p:sp>
        <p:nvSpPr>
          <p:cNvPr id="15" name="Text 9"/>
          <p:cNvSpPr/>
          <p:nvPr/>
        </p:nvSpPr>
        <p:spPr>
          <a:xfrm>
            <a:off x="11958955" y="3886835"/>
            <a:ext cx="2133600" cy="2903855"/>
          </a:xfrm>
          <a:prstGeom prst="rect">
            <a:avLst/>
          </a:prstGeom>
          <a:noFill/>
        </p:spPr>
        <p:txBody>
          <a:bodyPr wrap="square" lIns="0" tIns="0" rIns="0" bIns="0" rtlCol="0" anchor="t"/>
          <a:lstStyle/>
          <a:p>
            <a:pPr marL="285750" indent="-285750" algn="l">
              <a:lnSpc>
                <a:spcPts val="2700"/>
              </a:lnSpc>
              <a:buFont typeface="Arial" panose="020B0604020202020204" pitchFamily="34" charset="0"/>
              <a:buChar char="•"/>
            </a:pPr>
            <a:r>
              <a:rPr lang="en-US" sz="1700" dirty="0">
                <a:solidFill>
                  <a:srgbClr val="3B3535"/>
                </a:solidFill>
                <a:latin typeface="Sora Light" pitchFamily="34" charset="0"/>
                <a:ea typeface="Sora Light" pitchFamily="34" charset="-122"/>
                <a:cs typeface="Sora Light" pitchFamily="34" charset="-120"/>
              </a:rPr>
              <a:t>Monitor progress through quiz and interview history, visualized with detailed analytics to track improvement over time.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3654" y="755333"/>
            <a:ext cx="8334018" cy="498991"/>
          </a:xfrm>
          <a:prstGeom prst="rect">
            <a:avLst/>
          </a:prstGeom>
          <a:noFill/>
        </p:spPr>
        <p:txBody>
          <a:bodyPr wrap="none" lIns="0" tIns="0" rIns="0" bIns="0" rtlCol="0" anchor="t"/>
          <a:lstStyle/>
          <a:p>
            <a:pPr marL="0" indent="0" algn="l">
              <a:lnSpc>
                <a:spcPts val="3900"/>
              </a:lnSpc>
              <a:buNone/>
            </a:pPr>
            <a:r>
              <a:rPr lang="en-US" sz="3100" dirty="0">
                <a:solidFill>
                  <a:srgbClr val="1F1E1E"/>
                </a:solidFill>
                <a:latin typeface="Alexandria Semi Bold" pitchFamily="34" charset="0"/>
                <a:ea typeface="Alexandria Semi Bold" pitchFamily="34" charset="-122"/>
                <a:cs typeface="Alexandria Semi Bold" pitchFamily="34" charset="-120"/>
              </a:rPr>
              <a:t>Technical Highlights: Built for Production</a:t>
            </a:r>
            <a:endParaRPr lang="en-US" sz="3100" dirty="0"/>
          </a:p>
        </p:txBody>
      </p:sp>
      <p:sp>
        <p:nvSpPr>
          <p:cNvPr id="3" name="Text 1"/>
          <p:cNvSpPr/>
          <p:nvPr/>
        </p:nvSpPr>
        <p:spPr>
          <a:xfrm>
            <a:off x="663654" y="1586151"/>
            <a:ext cx="13303091" cy="568881"/>
          </a:xfrm>
          <a:prstGeom prst="rect">
            <a:avLst/>
          </a:prstGeom>
          <a:noFill/>
        </p:spPr>
        <p:txBody>
          <a:bodyPr wrap="square" lIns="0" tIns="0" rIns="0" bIns="0" rtlCol="0" anchor="t"/>
          <a:lstStyle/>
          <a:p>
            <a:pPr marL="0" indent="0" algn="l">
              <a:lnSpc>
                <a:spcPts val="2200"/>
              </a:lnSpc>
              <a:buNone/>
            </a:pPr>
            <a:r>
              <a:rPr lang="en-US" sz="1450" dirty="0">
                <a:solidFill>
                  <a:srgbClr val="3B3535"/>
                </a:solidFill>
                <a:latin typeface="Sora Light" pitchFamily="34" charset="0"/>
                <a:ea typeface="Sora Light" pitchFamily="34" charset="-122"/>
                <a:cs typeface="Sora Light" pitchFamily="34" charset="-120"/>
              </a:rPr>
              <a:t>VidyaMitra is engineered with robust technical foundations, ensuring it functions as a reliable, production-oriented AI system, far beyond a mere prototype.</a:t>
            </a:r>
            <a:endParaRPr lang="en-US" sz="1450" dirty="0"/>
          </a:p>
        </p:txBody>
      </p:sp>
      <p:sp>
        <p:nvSpPr>
          <p:cNvPr id="4" name="Shape 2"/>
          <p:cNvSpPr/>
          <p:nvPr/>
        </p:nvSpPr>
        <p:spPr>
          <a:xfrm>
            <a:off x="663654" y="2341721"/>
            <a:ext cx="426601" cy="426601"/>
          </a:xfrm>
          <a:prstGeom prst="roundRect">
            <a:avLst>
              <a:gd name="adj" fmla="val 18669"/>
            </a:avLst>
          </a:prstGeom>
          <a:solidFill>
            <a:srgbClr val="D5DCF6"/>
          </a:solidFill>
          <a:ln w="7620">
            <a:solidFill>
              <a:srgbClr val="BBC2DC"/>
            </a:solidFill>
            <a:prstDash val="solid"/>
          </a:ln>
        </p:spPr>
      </p:sp>
      <p:sp>
        <p:nvSpPr>
          <p:cNvPr id="5" name="Text 3"/>
          <p:cNvSpPr/>
          <p:nvPr/>
        </p:nvSpPr>
        <p:spPr>
          <a:xfrm>
            <a:off x="1256109" y="2406848"/>
            <a:ext cx="3084314" cy="311944"/>
          </a:xfrm>
          <a:prstGeom prst="rect">
            <a:avLst/>
          </a:prstGeom>
          <a:noFill/>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Deterministic AI Scoring</a:t>
            </a:r>
            <a:endParaRPr lang="en-US" sz="1950" dirty="0"/>
          </a:p>
        </p:txBody>
      </p:sp>
      <p:sp>
        <p:nvSpPr>
          <p:cNvPr id="6" name="Text 4"/>
          <p:cNvSpPr/>
          <p:nvPr/>
        </p:nvSpPr>
        <p:spPr>
          <a:xfrm>
            <a:off x="1256109" y="2818328"/>
            <a:ext cx="12710636" cy="284440"/>
          </a:xfrm>
          <a:prstGeom prst="rect">
            <a:avLst/>
          </a:prstGeom>
          <a:noFill/>
        </p:spPr>
        <p:txBody>
          <a:bodyPr wrap="none" lIns="0" tIns="0" rIns="0" bIns="0" rtlCol="0" anchor="t"/>
          <a:lstStyle/>
          <a:p>
            <a:pPr marL="0" indent="0" algn="l">
              <a:lnSpc>
                <a:spcPts val="2200"/>
              </a:lnSpc>
              <a:buNone/>
            </a:pPr>
            <a:r>
              <a:rPr lang="en-US" sz="1450" dirty="0">
                <a:solidFill>
                  <a:srgbClr val="3B3535"/>
                </a:solidFill>
                <a:latin typeface="Sora Light" pitchFamily="34" charset="0"/>
                <a:ea typeface="Sora Light" pitchFamily="34" charset="-122"/>
                <a:cs typeface="Sora Light" pitchFamily="34" charset="-120"/>
              </a:rPr>
              <a:t>Ensures consistent and unbiased evaluation across all interactions, providing dependable feedback.</a:t>
            </a:r>
            <a:endParaRPr lang="en-US" sz="1450" dirty="0"/>
          </a:p>
        </p:txBody>
      </p:sp>
      <p:sp>
        <p:nvSpPr>
          <p:cNvPr id="7" name="Shape 5"/>
          <p:cNvSpPr/>
          <p:nvPr/>
        </p:nvSpPr>
        <p:spPr>
          <a:xfrm>
            <a:off x="663654" y="3434596"/>
            <a:ext cx="426601" cy="426601"/>
          </a:xfrm>
          <a:prstGeom prst="roundRect">
            <a:avLst>
              <a:gd name="adj" fmla="val 18669"/>
            </a:avLst>
          </a:prstGeom>
          <a:solidFill>
            <a:srgbClr val="D5DCF6"/>
          </a:solidFill>
          <a:ln w="7620">
            <a:solidFill>
              <a:srgbClr val="BBC2DC"/>
            </a:solidFill>
            <a:prstDash val="solid"/>
          </a:ln>
        </p:spPr>
      </p:sp>
      <p:sp>
        <p:nvSpPr>
          <p:cNvPr id="8" name="Text 6"/>
          <p:cNvSpPr/>
          <p:nvPr/>
        </p:nvSpPr>
        <p:spPr>
          <a:xfrm>
            <a:off x="1256109" y="3499723"/>
            <a:ext cx="3761065" cy="311944"/>
          </a:xfrm>
          <a:prstGeom prst="rect">
            <a:avLst/>
          </a:prstGeom>
          <a:noFill/>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SHA-256 Hash-based Caching</a:t>
            </a:r>
            <a:endParaRPr lang="en-US" sz="1950" dirty="0"/>
          </a:p>
        </p:txBody>
      </p:sp>
      <p:sp>
        <p:nvSpPr>
          <p:cNvPr id="9" name="Text 7"/>
          <p:cNvSpPr/>
          <p:nvPr/>
        </p:nvSpPr>
        <p:spPr>
          <a:xfrm>
            <a:off x="1256109" y="3911203"/>
            <a:ext cx="12710636" cy="284440"/>
          </a:xfrm>
          <a:prstGeom prst="rect">
            <a:avLst/>
          </a:prstGeom>
          <a:noFill/>
        </p:spPr>
        <p:txBody>
          <a:bodyPr wrap="none" lIns="0" tIns="0" rIns="0" bIns="0" rtlCol="0" anchor="t"/>
          <a:lstStyle/>
          <a:p>
            <a:pPr marL="0" indent="0" algn="l">
              <a:lnSpc>
                <a:spcPts val="2200"/>
              </a:lnSpc>
              <a:buNone/>
            </a:pPr>
            <a:r>
              <a:rPr lang="en-US" sz="1450" dirty="0">
                <a:solidFill>
                  <a:srgbClr val="3B3535"/>
                </a:solidFill>
                <a:latin typeface="Sora Light" pitchFamily="34" charset="0"/>
                <a:ea typeface="Sora Light" pitchFamily="34" charset="-122"/>
                <a:cs typeface="Sora Light" pitchFamily="34" charset="-120"/>
              </a:rPr>
              <a:t>Reduces redundant API calls, optimizing performance and minimizing operational costs.</a:t>
            </a:r>
            <a:endParaRPr lang="en-US" sz="1450" dirty="0"/>
          </a:p>
        </p:txBody>
      </p:sp>
      <p:sp>
        <p:nvSpPr>
          <p:cNvPr id="10" name="Shape 8"/>
          <p:cNvSpPr/>
          <p:nvPr/>
        </p:nvSpPr>
        <p:spPr>
          <a:xfrm>
            <a:off x="663654" y="4527471"/>
            <a:ext cx="426601" cy="426601"/>
          </a:xfrm>
          <a:prstGeom prst="roundRect">
            <a:avLst>
              <a:gd name="adj" fmla="val 18669"/>
            </a:avLst>
          </a:prstGeom>
          <a:solidFill>
            <a:srgbClr val="D5DCF6"/>
          </a:solidFill>
          <a:ln w="7620">
            <a:solidFill>
              <a:srgbClr val="BBC2DC"/>
            </a:solidFill>
            <a:prstDash val="solid"/>
          </a:ln>
        </p:spPr>
      </p:sp>
      <p:sp>
        <p:nvSpPr>
          <p:cNvPr id="11" name="Text 9"/>
          <p:cNvSpPr/>
          <p:nvPr/>
        </p:nvSpPr>
        <p:spPr>
          <a:xfrm>
            <a:off x="1256109" y="4592598"/>
            <a:ext cx="3537823" cy="311944"/>
          </a:xfrm>
          <a:prstGeom prst="rect">
            <a:avLst/>
          </a:prstGeom>
          <a:noFill/>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Structured JSON Responses</a:t>
            </a:r>
            <a:endParaRPr lang="en-US" sz="1950" dirty="0"/>
          </a:p>
        </p:txBody>
      </p:sp>
      <p:sp>
        <p:nvSpPr>
          <p:cNvPr id="12" name="Text 10"/>
          <p:cNvSpPr/>
          <p:nvPr/>
        </p:nvSpPr>
        <p:spPr>
          <a:xfrm>
            <a:off x="1256109" y="5004078"/>
            <a:ext cx="12710636" cy="284440"/>
          </a:xfrm>
          <a:prstGeom prst="rect">
            <a:avLst/>
          </a:prstGeom>
          <a:noFill/>
        </p:spPr>
        <p:txBody>
          <a:bodyPr wrap="none" lIns="0" tIns="0" rIns="0" bIns="0" rtlCol="0" anchor="t"/>
          <a:lstStyle/>
          <a:p>
            <a:pPr marL="0" indent="0" algn="l">
              <a:lnSpc>
                <a:spcPts val="2200"/>
              </a:lnSpc>
              <a:buNone/>
            </a:pPr>
            <a:r>
              <a:rPr lang="en-US" sz="1450" dirty="0">
                <a:solidFill>
                  <a:srgbClr val="3B3535"/>
                </a:solidFill>
                <a:latin typeface="Sora Light" pitchFamily="34" charset="0"/>
                <a:ea typeface="Sora Light" pitchFamily="34" charset="-122"/>
                <a:cs typeface="Sora Light" pitchFamily="34" charset="-120"/>
              </a:rPr>
              <a:t>Utilizes schema validation for all AI outputs, guaranteeing data integrity and ease of integration.</a:t>
            </a:r>
            <a:endParaRPr lang="en-US" sz="1450" dirty="0"/>
          </a:p>
        </p:txBody>
      </p:sp>
      <p:sp>
        <p:nvSpPr>
          <p:cNvPr id="13" name="Shape 11"/>
          <p:cNvSpPr/>
          <p:nvPr/>
        </p:nvSpPr>
        <p:spPr>
          <a:xfrm>
            <a:off x="663654" y="5620345"/>
            <a:ext cx="426601" cy="426601"/>
          </a:xfrm>
          <a:prstGeom prst="roundRect">
            <a:avLst>
              <a:gd name="adj" fmla="val 18669"/>
            </a:avLst>
          </a:prstGeom>
          <a:solidFill>
            <a:srgbClr val="D5DCF6"/>
          </a:solidFill>
          <a:ln w="7620">
            <a:solidFill>
              <a:srgbClr val="BBC2DC"/>
            </a:solidFill>
            <a:prstDash val="solid"/>
          </a:ln>
        </p:spPr>
      </p:sp>
      <p:sp>
        <p:nvSpPr>
          <p:cNvPr id="14" name="Text 12"/>
          <p:cNvSpPr/>
          <p:nvPr/>
        </p:nvSpPr>
        <p:spPr>
          <a:xfrm>
            <a:off x="1256109" y="5685473"/>
            <a:ext cx="4214813" cy="311944"/>
          </a:xfrm>
          <a:prstGeom prst="rect">
            <a:avLst/>
          </a:prstGeom>
          <a:noFill/>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Cloud Persistence with Supabase</a:t>
            </a:r>
            <a:endParaRPr lang="en-US" sz="1950" dirty="0"/>
          </a:p>
        </p:txBody>
      </p:sp>
      <p:sp>
        <p:nvSpPr>
          <p:cNvPr id="15" name="Text 13"/>
          <p:cNvSpPr/>
          <p:nvPr/>
        </p:nvSpPr>
        <p:spPr>
          <a:xfrm>
            <a:off x="1256109" y="6096953"/>
            <a:ext cx="12710636" cy="284440"/>
          </a:xfrm>
          <a:prstGeom prst="rect">
            <a:avLst/>
          </a:prstGeom>
          <a:noFill/>
        </p:spPr>
        <p:txBody>
          <a:bodyPr wrap="none" lIns="0" tIns="0" rIns="0" bIns="0" rtlCol="0" anchor="t"/>
          <a:lstStyle/>
          <a:p>
            <a:pPr marL="0" indent="0" algn="l">
              <a:lnSpc>
                <a:spcPts val="2200"/>
              </a:lnSpc>
              <a:buNone/>
            </a:pPr>
            <a:r>
              <a:rPr lang="en-US" sz="1450" dirty="0">
                <a:solidFill>
                  <a:srgbClr val="3B3535"/>
                </a:solidFill>
                <a:latin typeface="Sora Light" pitchFamily="34" charset="0"/>
                <a:ea typeface="Sora Light" pitchFamily="34" charset="-122"/>
                <a:cs typeface="Sora Light" pitchFamily="34" charset="-120"/>
              </a:rPr>
              <a:t>Leverages Supabase for secure, scalable, and real-time data storage, ensuring high availability.</a:t>
            </a:r>
            <a:endParaRPr lang="en-US" sz="1450" dirty="0"/>
          </a:p>
        </p:txBody>
      </p:sp>
      <p:sp>
        <p:nvSpPr>
          <p:cNvPr id="16" name="Shape 14"/>
          <p:cNvSpPr/>
          <p:nvPr/>
        </p:nvSpPr>
        <p:spPr>
          <a:xfrm>
            <a:off x="663654" y="6713220"/>
            <a:ext cx="426601" cy="426601"/>
          </a:xfrm>
          <a:prstGeom prst="roundRect">
            <a:avLst>
              <a:gd name="adj" fmla="val 18669"/>
            </a:avLst>
          </a:prstGeom>
          <a:solidFill>
            <a:srgbClr val="D5DCF6"/>
          </a:solidFill>
          <a:ln w="7620">
            <a:solidFill>
              <a:srgbClr val="BBC2DC"/>
            </a:solidFill>
            <a:prstDash val="solid"/>
          </a:ln>
        </p:spPr>
      </p:sp>
      <p:sp>
        <p:nvSpPr>
          <p:cNvPr id="17" name="Text 15"/>
          <p:cNvSpPr/>
          <p:nvPr/>
        </p:nvSpPr>
        <p:spPr>
          <a:xfrm>
            <a:off x="1256109" y="6778347"/>
            <a:ext cx="3684508" cy="311944"/>
          </a:xfrm>
          <a:prstGeom prst="rect">
            <a:avLst/>
          </a:prstGeom>
          <a:noFill/>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Modular and Scalable Design</a:t>
            </a:r>
            <a:endParaRPr lang="en-US" sz="1950" dirty="0"/>
          </a:p>
        </p:txBody>
      </p:sp>
      <p:sp>
        <p:nvSpPr>
          <p:cNvPr id="18" name="Text 16"/>
          <p:cNvSpPr/>
          <p:nvPr/>
        </p:nvSpPr>
        <p:spPr>
          <a:xfrm>
            <a:off x="1256109" y="7189827"/>
            <a:ext cx="12710636" cy="284440"/>
          </a:xfrm>
          <a:prstGeom prst="rect">
            <a:avLst/>
          </a:prstGeom>
          <a:noFill/>
        </p:spPr>
        <p:txBody>
          <a:bodyPr wrap="none" lIns="0" tIns="0" rIns="0" bIns="0" rtlCol="0" anchor="t"/>
          <a:lstStyle/>
          <a:p>
            <a:pPr marL="0" indent="0" algn="l">
              <a:lnSpc>
                <a:spcPts val="2200"/>
              </a:lnSpc>
              <a:buNone/>
            </a:pPr>
            <a:r>
              <a:rPr lang="en-US" sz="1450" dirty="0">
                <a:solidFill>
                  <a:srgbClr val="3B3535"/>
                </a:solidFill>
                <a:latin typeface="Sora Light" pitchFamily="34" charset="0"/>
                <a:ea typeface="Sora Light" pitchFamily="34" charset="-122"/>
                <a:cs typeface="Sora Light" pitchFamily="34" charset="-120"/>
              </a:rPr>
              <a:t>Built with future expansion in mind, allowing for easy integration of new features and functionalities.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951071"/>
            <a:ext cx="8742640" cy="570071"/>
          </a:xfrm>
          <a:prstGeom prst="rect">
            <a:avLst/>
          </a:prstGeom>
          <a:noFill/>
        </p:spPr>
        <p:txBody>
          <a:bodyPr wrap="none" lIns="0" tIns="0" rIns="0" bIns="0" rtlCol="0" anchor="t"/>
          <a:lstStyle/>
          <a:p>
            <a:pPr marL="0" indent="0" algn="l">
              <a:lnSpc>
                <a:spcPts val="4450"/>
              </a:lnSpc>
              <a:buNone/>
            </a:pPr>
            <a:r>
              <a:rPr lang="en-US" sz="3550" dirty="0">
                <a:solidFill>
                  <a:srgbClr val="1F1E1E"/>
                </a:solidFill>
                <a:latin typeface="Alexandria Semi Bold" pitchFamily="34" charset="0"/>
                <a:ea typeface="Alexandria Semi Bold" pitchFamily="34" charset="-122"/>
                <a:cs typeface="Alexandria Semi Bold" pitchFamily="34" charset="-120"/>
              </a:rPr>
              <a:t>Overcoming Development Challenges</a:t>
            </a:r>
            <a:endParaRPr lang="en-US" sz="3550" dirty="0"/>
          </a:p>
        </p:txBody>
      </p:sp>
      <p:sp>
        <p:nvSpPr>
          <p:cNvPr id="3" name="Text 1"/>
          <p:cNvSpPr/>
          <p:nvPr/>
        </p:nvSpPr>
        <p:spPr>
          <a:xfrm>
            <a:off x="758309" y="1954411"/>
            <a:ext cx="13113782" cy="693420"/>
          </a:xfrm>
          <a:prstGeom prst="rect">
            <a:avLst/>
          </a:prstGeom>
          <a:noFill/>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Developing VidyaMitra presented several technical challenges, each addressed with innovative solutions to ensure a stable and effective platform.</a:t>
            </a:r>
            <a:endParaRPr lang="en-US" sz="1700" dirty="0"/>
          </a:p>
        </p:txBody>
      </p:sp>
      <p:sp>
        <p:nvSpPr>
          <p:cNvPr id="4" name="Text 2"/>
          <p:cNvSpPr/>
          <p:nvPr/>
        </p:nvSpPr>
        <p:spPr>
          <a:xfrm>
            <a:off x="758309" y="3108127"/>
            <a:ext cx="4156710" cy="356235"/>
          </a:xfrm>
          <a:prstGeom prst="rect">
            <a:avLst/>
          </a:prstGeom>
          <a:noFill/>
        </p:spPr>
        <p:txBody>
          <a:bodyPr wrap="none" lIns="0" tIns="0" rIns="0" bIns="0" rtlCol="0" anchor="t"/>
          <a:lstStyle/>
          <a:p>
            <a:pPr marL="0" indent="0" algn="l">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Key Challenges Encountered</a:t>
            </a:r>
            <a:endParaRPr lang="en-US" sz="2200" dirty="0"/>
          </a:p>
        </p:txBody>
      </p:sp>
      <p:sp>
        <p:nvSpPr>
          <p:cNvPr id="5" name="Text 3"/>
          <p:cNvSpPr/>
          <p:nvPr/>
        </p:nvSpPr>
        <p:spPr>
          <a:xfrm>
            <a:off x="758309" y="3680936"/>
            <a:ext cx="6292572" cy="2426618"/>
          </a:xfrm>
          <a:prstGeom prst="rect">
            <a:avLst/>
          </a:prstGeom>
          <a:noFill/>
        </p:spPr>
        <p:txBody>
          <a:bodyPr wrap="squar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Ensuring consistent AI outputs across varied inputs.</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Robustly handling API failures and intermittent network issues.</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Designing efficient caching mechanisms for multimodal data.</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Managing and validating complex structured JSON responses from AI models.</a:t>
            </a:r>
            <a:endParaRPr lang="en-US" sz="1700" dirty="0"/>
          </a:p>
        </p:txBody>
      </p:sp>
      <p:sp>
        <p:nvSpPr>
          <p:cNvPr id="6" name="Shape 4"/>
          <p:cNvSpPr/>
          <p:nvPr/>
        </p:nvSpPr>
        <p:spPr>
          <a:xfrm>
            <a:off x="7431048" y="2891552"/>
            <a:ext cx="6604754" cy="3865959"/>
          </a:xfrm>
          <a:prstGeom prst="roundRect">
            <a:avLst>
              <a:gd name="adj" fmla="val 4035"/>
            </a:avLst>
          </a:prstGeom>
          <a:solidFill>
            <a:srgbClr val="E7EEF9"/>
          </a:solidFill>
        </p:spPr>
      </p:sp>
      <p:sp>
        <p:nvSpPr>
          <p:cNvPr id="7" name="Text 5"/>
          <p:cNvSpPr/>
          <p:nvPr/>
        </p:nvSpPr>
        <p:spPr>
          <a:xfrm>
            <a:off x="7647623" y="3108127"/>
            <a:ext cx="4804648" cy="356235"/>
          </a:xfrm>
          <a:prstGeom prst="rect">
            <a:avLst/>
          </a:prstGeom>
          <a:noFill/>
        </p:spPr>
        <p:txBody>
          <a:bodyPr wrap="none" lIns="0" tIns="0" rIns="0" bIns="0" rtlCol="0" anchor="t"/>
          <a:lstStyle/>
          <a:p>
            <a:pPr marL="0" indent="0" algn="l">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Strategic Solutions Implemented</a:t>
            </a:r>
            <a:endParaRPr lang="en-US" sz="2200" dirty="0"/>
          </a:p>
        </p:txBody>
      </p:sp>
      <p:sp>
        <p:nvSpPr>
          <p:cNvPr id="8" name="Text 6"/>
          <p:cNvSpPr/>
          <p:nvPr/>
        </p:nvSpPr>
        <p:spPr>
          <a:xfrm>
            <a:off x="7647623" y="3680936"/>
            <a:ext cx="6171605" cy="2773278"/>
          </a:xfrm>
          <a:prstGeom prst="rect">
            <a:avLst/>
          </a:prstGeom>
          <a:noFill/>
        </p:spPr>
        <p:txBody>
          <a:bodyPr wrap="square" lIns="0" tIns="0" rIns="0" bIns="0" rtlCol="0" anchor="t"/>
          <a:lstStyle/>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Schema Enforcement:</a:t>
            </a:r>
            <a:r>
              <a:rPr lang="en-US" sz="1700" dirty="0">
                <a:solidFill>
                  <a:srgbClr val="3B3535"/>
                </a:solidFill>
                <a:latin typeface="Sora Light" pitchFamily="34" charset="0"/>
                <a:ea typeface="Sora Light" pitchFamily="34" charset="-122"/>
                <a:cs typeface="Sora Light" pitchFamily="34" charset="-120"/>
              </a:rPr>
              <a:t> To standardize AI output structures.</a:t>
            </a:r>
            <a:endParaRPr lang="en-US" sz="1700" dirty="0"/>
          </a:p>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Deterministic Seed:</a:t>
            </a:r>
            <a:r>
              <a:rPr lang="en-US" sz="1700" dirty="0">
                <a:solidFill>
                  <a:srgbClr val="3B3535"/>
                </a:solidFill>
                <a:latin typeface="Sora Light" pitchFamily="34" charset="0"/>
                <a:ea typeface="Sora Light" pitchFamily="34" charset="-122"/>
                <a:cs typeface="Sora Light" pitchFamily="34" charset="-120"/>
              </a:rPr>
              <a:t> For reproducible AI responses, enhancing reliability.</a:t>
            </a:r>
            <a:endParaRPr lang="en-US" sz="1700" dirty="0"/>
          </a:p>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Advanced Error Handling:</a:t>
            </a:r>
            <a:r>
              <a:rPr lang="en-US" sz="1700" dirty="0">
                <a:solidFill>
                  <a:srgbClr val="3B3535"/>
                </a:solidFill>
                <a:latin typeface="Sora Light" pitchFamily="34" charset="0"/>
                <a:ea typeface="Sora Light" pitchFamily="34" charset="-122"/>
                <a:cs typeface="Sora Light" pitchFamily="34" charset="-120"/>
              </a:rPr>
              <a:t> Comprehensive mechanisms to manage API errors gracefully.</a:t>
            </a:r>
            <a:endParaRPr lang="en-US" sz="1700" dirty="0"/>
          </a:p>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Client-Side Caching:</a:t>
            </a:r>
            <a:r>
              <a:rPr lang="en-US" sz="1700" dirty="0">
                <a:solidFill>
                  <a:srgbClr val="3B3535"/>
                </a:solidFill>
                <a:latin typeface="Sora Light" pitchFamily="34" charset="0"/>
                <a:ea typeface="Sora Light" pitchFamily="34" charset="-122"/>
                <a:cs typeface="Sora Light" pitchFamily="34" charset="-120"/>
              </a:rPr>
              <a:t> To reduce latency and server load.</a:t>
            </a:r>
            <a:endParaRPr lang="en-US" sz="1700" dirty="0"/>
          </a:p>
        </p:txBody>
      </p:sp>
      <p:sp>
        <p:nvSpPr>
          <p:cNvPr id="9" name="Text 7"/>
          <p:cNvSpPr/>
          <p:nvPr/>
        </p:nvSpPr>
        <p:spPr>
          <a:xfrm>
            <a:off x="758309" y="6546135"/>
            <a:ext cx="13113782" cy="277297"/>
          </a:xfrm>
          <a:prstGeom prst="rect">
            <a:avLst/>
          </a:prstGeom>
          <a:noFill/>
        </p:spPr>
        <p:txBody>
          <a:bodyPr wrap="none" lIns="0" tIns="0" rIns="0" bIns="0" rtlCol="0" anchor="t"/>
          <a:lstStyle/>
          <a:p>
            <a:pPr marL="0" indent="0" algn="l">
              <a:lnSpc>
                <a:spcPts val="2150"/>
              </a:lnSpc>
              <a:buNone/>
            </a:pPr>
            <a:r>
              <a:rPr lang="en-US" sz="1350" dirty="0">
                <a:solidFill>
                  <a:srgbClr val="3B3535"/>
                </a:solidFill>
                <a:latin typeface="Sora Light" pitchFamily="34" charset="0"/>
                <a:ea typeface="Sora Light" pitchFamily="34" charset="-122"/>
                <a:cs typeface="Sora Light" pitchFamily="34" charset="-120"/>
              </a:rPr>
              <a:t>These solutions were crucial in building a resilient and user-friendly platform, demonstrating our commitment to quality and reliability.</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59719"/>
            <a:ext cx="7627382" cy="1140143"/>
          </a:xfrm>
          <a:prstGeom prst="rect">
            <a:avLst/>
          </a:prstGeom>
          <a:noFill/>
        </p:spPr>
        <p:txBody>
          <a:bodyPr wrap="square" lIns="0" tIns="0" rIns="0" bIns="0" rtlCol="0" anchor="t"/>
          <a:lstStyle/>
          <a:p>
            <a:pPr marL="0" indent="0" algn="l">
              <a:lnSpc>
                <a:spcPts val="4450"/>
              </a:lnSpc>
              <a:buNone/>
            </a:pPr>
            <a:r>
              <a:rPr lang="en-US" sz="3550" dirty="0">
                <a:solidFill>
                  <a:srgbClr val="1F1E1E"/>
                </a:solidFill>
                <a:latin typeface="Alexandria Semi Bold" pitchFamily="34" charset="0"/>
                <a:ea typeface="Alexandria Semi Bold" pitchFamily="34" charset="-122"/>
                <a:cs typeface="Alexandria Semi Bold" pitchFamily="34" charset="-120"/>
              </a:rPr>
              <a:t>Conclusion: Bridging Academic Learning &amp; Industry Readiness</a:t>
            </a:r>
            <a:endParaRPr lang="en-US" sz="3550" dirty="0"/>
          </a:p>
        </p:txBody>
      </p:sp>
      <p:sp>
        <p:nvSpPr>
          <p:cNvPr id="4" name="Text 1"/>
          <p:cNvSpPr/>
          <p:nvPr/>
        </p:nvSpPr>
        <p:spPr>
          <a:xfrm>
            <a:off x="1083231" y="3268504"/>
            <a:ext cx="7302460" cy="1733550"/>
          </a:xfrm>
          <a:prstGeom prst="rect">
            <a:avLst/>
          </a:prstGeom>
          <a:noFill/>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VidyaMitra is a scalable, AI-driven career guidance platform that seamlessly integrates resume intelligence, interview simulation, and personalized learning into one cohesive ecosystem. We are dedicated to empowering students to confidently transition from academia to successful professional careers.</a:t>
            </a:r>
            <a:endParaRPr lang="en-US" sz="1700" dirty="0"/>
          </a:p>
        </p:txBody>
      </p:sp>
      <p:sp>
        <p:nvSpPr>
          <p:cNvPr id="5" name="Shape 2"/>
          <p:cNvSpPr/>
          <p:nvPr/>
        </p:nvSpPr>
        <p:spPr>
          <a:xfrm>
            <a:off x="758309" y="3024783"/>
            <a:ext cx="30480" cy="2220992"/>
          </a:xfrm>
          <a:prstGeom prst="rect">
            <a:avLst/>
          </a:prstGeom>
          <a:solidFill>
            <a:srgbClr val="1A2D7A"/>
          </a:solidFill>
        </p:spPr>
      </p:sp>
      <p:sp>
        <p:nvSpPr>
          <p:cNvPr id="6" name="Text 3"/>
          <p:cNvSpPr/>
          <p:nvPr/>
        </p:nvSpPr>
        <p:spPr>
          <a:xfrm>
            <a:off x="758309" y="5570696"/>
            <a:ext cx="3420904" cy="427553"/>
          </a:xfrm>
          <a:prstGeom prst="rect">
            <a:avLst/>
          </a:prstGeom>
          <a:noFill/>
        </p:spPr>
        <p:txBody>
          <a:bodyPr wrap="none" lIns="0" tIns="0" rIns="0" bIns="0" rtlCol="0" anchor="t"/>
          <a:lstStyle/>
          <a:p>
            <a:pPr marL="0" indent="0" algn="l">
              <a:lnSpc>
                <a:spcPts val="3350"/>
              </a:lnSpc>
              <a:buNone/>
            </a:pPr>
            <a:r>
              <a:rPr lang="en-US" sz="2650" dirty="0">
                <a:solidFill>
                  <a:srgbClr val="1F1E1E"/>
                </a:solidFill>
                <a:latin typeface="Alexandria Semi Bold" pitchFamily="34" charset="0"/>
                <a:ea typeface="Alexandria Semi Bold" pitchFamily="34" charset="-122"/>
                <a:cs typeface="Alexandria Semi Bold" pitchFamily="34" charset="-120"/>
              </a:rPr>
              <a:t>Thank You!</a:t>
            </a:r>
            <a:endParaRPr lang="en-US" sz="2650" dirty="0"/>
          </a:p>
        </p:txBody>
      </p:sp>
      <p:sp>
        <p:nvSpPr>
          <p:cNvPr id="7" name="Text 4"/>
          <p:cNvSpPr/>
          <p:nvPr/>
        </p:nvSpPr>
        <p:spPr>
          <a:xfrm>
            <a:off x="758309" y="6323171"/>
            <a:ext cx="7627382" cy="346710"/>
          </a:xfrm>
          <a:prstGeom prst="rect">
            <a:avLst/>
          </a:prstGeom>
          <a:noFill/>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For further inquiries or demonstrations, please contact us.</a:t>
            </a:r>
            <a:endParaRPr lang="en-US" sz="1700" dirty="0"/>
          </a:p>
        </p:txBody>
      </p:sp>
    </p:spTree>
  </p:cSld>
  <p:clrMapOvr>
    <a:masterClrMapping/>
  </p:clrMapOvr>
</p:sld>
</file>

<file path=ppt/tags/tag1.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0.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1.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2.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3.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4.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5.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6.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7.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8.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19.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2.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20.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3.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4.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5.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6.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7.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8.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ags/tag9.xml><?xml version="1.0" encoding="utf-8"?>
<p:tagLst xmlns:p="http://schemas.openxmlformats.org/presentationml/2006/main">
  <p:tag name="KSO_WM_DIAGRAM_VIRTUALLY_FRAME" val="{&quot;height&quot;:294.15937007874015,&quot;left&quot;:131.72188976377953,&quot;top&quot;:244.52811023622047,&quot;width&quot;:451.3374803149607}"/>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5480</Words>
  <Application>WPS Presentation</Application>
  <PresentationFormat>On-screen Show (16:9)</PresentationFormat>
  <Paragraphs>160</Paragraphs>
  <Slides>9</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vt:i4>
      </vt:variant>
    </vt:vector>
  </HeadingPairs>
  <TitlesOfParts>
    <vt:vector size="24" baseType="lpstr">
      <vt:lpstr>Arial</vt:lpstr>
      <vt:lpstr>SimSun</vt:lpstr>
      <vt:lpstr>Wingdings</vt:lpstr>
      <vt:lpstr>Alexandria Semi Bold</vt:lpstr>
      <vt:lpstr>Alexandria Semi Bold</vt:lpstr>
      <vt:lpstr>Alexandria Semi Bold</vt:lpstr>
      <vt:lpstr>Sora Light</vt:lpstr>
      <vt:lpstr>Sora Light</vt:lpstr>
      <vt:lpstr>Sora Light</vt:lpstr>
      <vt:lpstr>Calibri</vt:lpstr>
      <vt:lpstr>Microsoft YaHei</vt:lpstr>
      <vt:lpstr>Arial Unicode MS</vt:lpstr>
      <vt:lpstr>Book Antiqua</vt:lpstr>
      <vt:lpstr>Calibri Light</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Nishitha Surasani</cp:lastModifiedBy>
  <cp:revision>2</cp:revision>
  <dcterms:created xsi:type="dcterms:W3CDTF">2026-02-12T01:14:00Z</dcterms:created>
  <dcterms:modified xsi:type="dcterms:W3CDTF">2026-02-12T01:28:51Z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BD169EBA054A4502A8C7736B537287EF_12</vt:lpwstr>
  </property>
  <property fmtid="{D5CDD505-2E9C-101B-9397-08002B2CF9AE}" pid="3" name="KSOProductBuildVer">
    <vt:lpwstr>1033-12.2.0.23196</vt:lpwstr>
  </property>
</Properties>
</file>